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35.xml.rels" ContentType="application/vnd.openxmlformats-package.relationships+xml"/>
  <Override PartName="/ppt/notesSlides/_rels/notesSlide77.xml.rels" ContentType="application/vnd.openxmlformats-package.relationships+xml"/>
  <Override PartName="/ppt/notesSlides/_rels/notesSlide40.xml.rels" ContentType="application/vnd.openxmlformats-package.relationships+xml"/>
  <Override PartName="/ppt/notesSlides/_rels/notesSlide8.xml.rels" ContentType="application/vnd.openxmlformats-package.relationships+xml"/>
  <Override PartName="/ppt/notesSlides/_rels/notesSlide86.xml.rels" ContentType="application/vnd.openxmlformats-package.relationships+xml"/>
  <Override PartName="/ppt/notesSlides/_rels/notesSlide79.xml.rels" ContentType="application/vnd.openxmlformats-package.relationships+xml"/>
  <Override PartName="/ppt/notesSlides/_rels/notesSlide80.xml.rels" ContentType="application/vnd.openxmlformats-package.relationships+xml"/>
  <Override PartName="/ppt/notesSlides/_rels/notesSlide1.xml.rels" ContentType="application/vnd.openxmlformats-package.relationships+xml"/>
  <Override PartName="/ppt/notesSlides/_rels/notesSlide87.xml.rels" ContentType="application/vnd.openxmlformats-package.relationships+xml"/>
  <Override PartName="/ppt/notesSlides/_rels/notesSlide38.xml.rels" ContentType="application/vnd.openxmlformats-package.relationships+xml"/>
  <Override PartName="/ppt/notesSlides/_rels/notesSlide5.xml.rels" ContentType="application/vnd.openxmlformats-package.relationships+xml"/>
  <Override PartName="/ppt/notesSlides/_rels/notesSlide50.xml.rels" ContentType="application/vnd.openxmlformats-package.relationships+xml"/>
  <Override PartName="/ppt/notesSlides/_rels/notesSlide2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5.xml.rels" ContentType="application/vnd.openxmlformats-package.relationships+xml"/>
  <Override PartName="/ppt/notesSlides/_rels/notesSlide84.xml.rels" ContentType="application/vnd.openxmlformats-package.relationships+xml"/>
  <Override PartName="/ppt/notesSlides/_rels/notesSlide78.xml.rels" ContentType="application/vnd.openxmlformats-package.relationships+xml"/>
  <Override PartName="/ppt/notesSlides/_rels/notesSlide85.xml.rels" ContentType="application/vnd.openxmlformats-package.relationships+xml"/>
  <Override PartName="/ppt/notesSlides/_rels/notesSlide52.xml.rels" ContentType="application/vnd.openxmlformats-package.relationships+xml"/>
  <Override PartName="/ppt/notesSlides/_rels/notesSlide83.xml.rels" ContentType="application/vnd.openxmlformats-package.relationships+xml"/>
  <Override PartName="/ppt/notesSlides/_rels/notesSlide89.xml.rels" ContentType="application/vnd.openxmlformats-package.relationships+xml"/>
  <Override PartName="/ppt/notesSlides/_rels/notesSlide45.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88.xml.rels" ContentType="application/vnd.openxmlformats-package.relationships+xml"/>
  <Override PartName="/ppt/notesSlides/_rels/notesSlide82.xml.rels" ContentType="application/vnd.openxmlformats-package.relationships+xml"/>
  <Override PartName="/ppt/notesSlides/_rels/notesSlide66.xml.rels" ContentType="application/vnd.openxmlformats-package.relationships+xml"/>
  <Override PartName="/ppt/notesSlides/_rels/notesSlide47.xml.rels" ContentType="application/vnd.openxmlformats-package.relationships+xml"/>
  <Override PartName="/ppt/notesSlides/_rels/notesSlide41.xml.rels" ContentType="application/vnd.openxmlformats-package.relationships+xml"/>
  <Override PartName="/ppt/notesSlides/_rels/notesSlide11.xml.rels" ContentType="application/vnd.openxmlformats-package.relationships+xml"/>
  <Override PartName="/ppt/notesSlides/_rels/notesSlide42.xml.rels" ContentType="application/vnd.openxmlformats-package.relationships+xml"/>
  <Override PartName="/ppt/notesSlides/_rels/notesSlide48.xml.rels" ContentType="application/vnd.openxmlformats-package.relationships+xml"/>
  <Override PartName="/ppt/notesSlides/notesSlide8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5.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27.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86.xml" ContentType="application/vnd.openxmlformats-officedocument.presentationml.notesSlide+xml"/>
  <Override PartName="/ppt/notesSlides/notesSlide89.xml" ContentType="application/vnd.openxmlformats-officedocument.presentationml.notesSlide+xml"/>
  <Override PartName="/ppt/notesSlides/notesSlide21.xml" ContentType="application/vnd.openxmlformats-officedocument.presentationml.notesSlide+xml"/>
  <Override PartName="/ppt/notesSlides/notesSlide82.xml" ContentType="application/vnd.openxmlformats-officedocument.presentationml.notesSlide+xml"/>
  <Override PartName="/ppt/notesSlides/notesSlide3.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66.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77.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57.wmf" ContentType="image/x-wmf"/>
  <Override PartName="/ppt/media/image55.wmf" ContentType="image/x-wmf"/>
  <Override PartName="/ppt/media/image54.wmf" ContentType="image/x-wmf"/>
  <Override PartName="/ppt/media/image99.tif" ContentType="image/tiff"/>
  <Override PartName="/ppt/media/image51.jpeg" ContentType="image/jpeg"/>
  <Override PartName="/ppt/media/image47.png" ContentType="image/png"/>
  <Override PartName="/ppt/media/image100.tif" ContentType="image/tiff"/>
  <Override PartName="/ppt/media/image50.png" ContentType="image/png"/>
  <Override PartName="/ppt/media/image46.tif" ContentType="image/tiff"/>
  <Override PartName="/ppt/media/image45.png" ContentType="image/png"/>
  <Override PartName="/ppt/media/image44.tif" ContentType="image/tiff"/>
  <Override PartName="/ppt/media/image42.wmf" ContentType="image/x-wmf"/>
  <Override PartName="/ppt/media/image23.jpeg" ContentType="image/jpeg"/>
  <Override PartName="/ppt/media/image41.wmf" ContentType="image/x-wmf"/>
  <Override PartName="/ppt/media/image9.tif" ContentType="image/tiff"/>
  <Override PartName="/ppt/media/image19.png" ContentType="image/png"/>
  <Override PartName="/ppt/media/image40.wmf" ContentType="image/x-wmf"/>
  <Override PartName="/ppt/media/image8.tif" ContentType="image/tiff"/>
  <Override PartName="/ppt/media/image18.png" ContentType="image/png"/>
  <Override PartName="/ppt/media/image31.png" ContentType="image/png"/>
  <Override PartName="/ppt/media/image30.tif" ContentType="image/tiff"/>
  <Override PartName="/ppt/media/image96.wmf" ContentType="image/x-wmf"/>
  <Override PartName="/ppt/media/image12.tif" ContentType="image/tiff"/>
  <Override PartName="/ppt/media/image78.wmf" ContentType="image/x-wmf"/>
  <Override PartName="/ppt/media/image39.wmf" ContentType="image/x-wmf"/>
  <Override PartName="/ppt/media/image37.tif" ContentType="image/tiff"/>
  <Override PartName="/ppt/media/image7.tif" ContentType="image/tiff"/>
  <Override PartName="/ppt/media/image48.tif" ContentType="image/tiff"/>
  <Override PartName="/ppt/media/image11.tif" ContentType="image/tiff"/>
  <Override PartName="/ppt/media/image77.wmf" ContentType="image/x-wmf"/>
  <Override PartName="/ppt/media/image38.wmf" ContentType="image/x-wmf"/>
  <Override PartName="/ppt/media/image6.tif" ContentType="image/tiff"/>
  <Override PartName="/ppt/media/image16.png" ContentType="image/png"/>
  <Override PartName="/ppt/media/image10.tif" ContentType="image/tiff"/>
  <Override PartName="/ppt/media/image76.wmf" ContentType="image/x-wmf"/>
  <Override PartName="/ppt/media/image35.tif" ContentType="image/tiff"/>
  <Override PartName="/ppt/media/image5.tif" ContentType="image/tiff"/>
  <Override PartName="/ppt/media/image52.wmf" ContentType="image/x-wmf"/>
  <Override PartName="/ppt/media/image24.jpeg" ContentType="image/jpeg"/>
  <Override PartName="/ppt/media/image97.tif" ContentType="image/tiff"/>
  <Override PartName="/ppt/media/image49.png" ContentType="image/png"/>
  <Override PartName="/ppt/media/image53.wmf" ContentType="image/x-wmf"/>
  <Override PartName="/ppt/media/image98.tif" ContentType="image/tiff"/>
  <Override PartName="/ppt/media/image69.wmf" ContentType="image/x-wmf"/>
  <Override PartName="/ppt/media/image68.wmf" ContentType="image/x-wmf"/>
  <Override PartName="/ppt/media/image28.png" ContentType="image/png"/>
  <Override PartName="/ppt/media/image70.wmf" ContentType="image/x-wmf"/>
  <Override PartName="/ppt/media/image64.wmf" ContentType="image/x-wmf"/>
  <Override PartName="/ppt/media/image72.wmf" ContentType="image/x-wmf"/>
  <Override PartName="/ppt/media/image101.png" ContentType="image/png"/>
  <Override PartName="/ppt/media/image71.tif" ContentType="image/tiff"/>
  <Override PartName="/ppt/media/image65.wmf" ContentType="image/x-wmf"/>
  <Override PartName="/ppt/media/image73.wmf" ContentType="image/x-wmf"/>
  <Override PartName="/ppt/media/image102.png" ContentType="image/png"/>
  <Override PartName="/ppt/media/image56.wmf" ContentType="image/x-wmf"/>
  <Override PartName="/ppt/media/image66.wmf" ContentType="image/x-wmf"/>
  <Override PartName="/ppt/media/image26.png" ContentType="image/png"/>
  <Override PartName="/ppt/media/image74.wmf" ContentType="image/x-wmf"/>
  <Override PartName="/ppt/media/image103.png" ContentType="image/png"/>
  <Override PartName="/ppt/media/image67.wmf" ContentType="image/x-wmf"/>
  <Override PartName="/ppt/media/image27.png" ContentType="image/png"/>
  <Override PartName="/ppt/media/image75.wmf" ContentType="image/x-wmf"/>
  <Override PartName="/ppt/media/image104.png" ContentType="image/png"/>
  <Override PartName="/ppt/media/image58.wmf" ContentType="image/x-wmf"/>
  <Override PartName="/ppt/media/image95.wmf" ContentType="image/x-wmf"/>
  <Override PartName="/ppt/media/image83.wmf" ContentType="image/x-wmf"/>
  <Override PartName="/ppt/media/image94.wmf" ContentType="image/x-wmf"/>
  <Override PartName="/ppt/media/image25.png" ContentType="image/png"/>
  <Override PartName="/ppt/media/image92.tif" ContentType="image/tiff"/>
  <Override PartName="/ppt/media/image82.wmf" ContentType="image/x-wmf"/>
  <Override PartName="/ppt/media/image93.wmf" ContentType="image/x-wmf"/>
  <Override PartName="/ppt/media/image81.wmf" ContentType="image/x-wmf"/>
  <Override PartName="/ppt/media/image91.wmf" ContentType="image/x-wmf"/>
  <Override PartName="/ppt/media/image90.wmf" ContentType="image/x-wmf"/>
  <Override PartName="/ppt/media/image88.wmf" ContentType="image/x-wmf"/>
  <Override PartName="/ppt/media/image86.wmf" ContentType="image/x-wmf"/>
  <Override PartName="/ppt/media/image85.wmf" ContentType="image/x-wmf"/>
  <Override PartName="/ppt/media/image84.wmf" ContentType="image/x-wmf"/>
  <Override PartName="/ppt/media/image80.wmf" ContentType="image/x-wmf"/>
  <Override PartName="/ppt/media/image63.wmf" ContentType="image/x-wmf"/>
  <Override PartName="/ppt/media/image62.wmf" ContentType="image/x-wmf"/>
  <Override PartName="/ppt/media/image22.png" ContentType="image/png"/>
  <Override PartName="/ppt/media/image61.wmf" ContentType="image/x-wmf"/>
  <Override PartName="/ppt/media/image60.wmf" ContentType="image/x-wmf"/>
  <Override PartName="/ppt/media/image29.jpeg" ContentType="image/jpeg"/>
  <Override PartName="/ppt/media/image33.wmf" ContentType="image/x-wmf"/>
  <Override PartName="/ppt/media/image1.tif" ContentType="image/tiff"/>
  <Override PartName="/ppt/media/image79.wmf" ContentType="image/x-wmf"/>
  <Override PartName="/ppt/media/image20.jpeg" ContentType="image/jpeg"/>
  <Override PartName="/ppt/media/image59.wmf" ContentType="image/x-wmf"/>
  <Override PartName="/ppt/media/image21.png" ContentType="image/png"/>
  <Override PartName="/ppt/media/image89.wmf" ContentType="image/x-wmf"/>
  <Override PartName="/ppt/media/image87.wmf" ContentType="image/x-wmf"/>
  <Override PartName="/ppt/media/image17.jpeg" ContentType="image/jpeg"/>
  <Override PartName="/ppt/media/image43.tif" ContentType="image/tiff"/>
  <Override PartName="/ppt/media/image14.tif" ContentType="image/tiff"/>
  <Override PartName="/ppt/media/image2.tif" ContentType="image/tiff"/>
  <Override PartName="/ppt/media/image32.tif" ContentType="image/tiff"/>
  <Override PartName="/ppt/media/image4.tif" ContentType="image/tiff"/>
  <Override PartName="/ppt/media/image34.tif" ContentType="image/tiff"/>
  <Override PartName="/ppt/media/image36.wmf" ContentType="image/x-wmf"/>
  <Override PartName="/ppt/media/image13.png" ContentType="image/png"/>
  <Override PartName="/ppt/media/image3.tif" ContentType="image/tiff"/>
  <Override PartName="/ppt/media/image15.tif" ContentType="image/tiff"/>
  <Override PartName="/ppt/embeddings/oleObject1.xlsx" ContentType="application/vnd.openxmlformats-officedocument.spreadsheetml.sheet"/>
  <Override PartName="/ppt/embeddings/oleObject4.bin" ContentType="application/vnd.openxmlformats-officedocument.oleObject"/>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10.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Arial"/>
              </a:rPr>
              <a:t>Click to </a:t>
            </a:r>
            <a:r>
              <a:rPr b="0" lang="en-US" sz="1800" spc="-1" strike="noStrike">
                <a:solidFill>
                  <a:srgbClr val="000000"/>
                </a:solidFill>
                <a:latin typeface="Arial"/>
              </a:rPr>
              <a:t>move the </a:t>
            </a:r>
            <a:r>
              <a:rPr b="0" lang="en-US" sz="1800" spc="-1" strike="noStrike">
                <a:solidFill>
                  <a:srgbClr val="000000"/>
                </a:solidFill>
                <a:latin typeface="Arial"/>
              </a:rPr>
              <a:t>slide</a:t>
            </a:r>
            <a:endParaRPr b="0" lang="en-US" sz="1800" spc="-1" strike="noStrike">
              <a:solidFill>
                <a:srgbClr val="000000"/>
              </a:solidFill>
              <a:latin typeface="Arial"/>
            </a:endParaRPr>
          </a:p>
        </p:txBody>
      </p:sp>
      <p:sp>
        <p:nvSpPr>
          <p:cNvPr id="13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a:t>
            </a:r>
            <a:r>
              <a:rPr b="0" lang="en-US" sz="2000" spc="-1" strike="noStrike">
                <a:latin typeface="Arial"/>
              </a:rPr>
              <a:t>edit the </a:t>
            </a:r>
            <a:r>
              <a:rPr b="0" lang="en-US" sz="2000" spc="-1" strike="noStrike">
                <a:latin typeface="Arial"/>
              </a:rPr>
              <a:t>notes </a:t>
            </a:r>
            <a:r>
              <a:rPr b="0" lang="en-US" sz="2000" spc="-1" strike="noStrike">
                <a:latin typeface="Arial"/>
              </a:rPr>
              <a:t>format</a:t>
            </a:r>
            <a:endParaRPr b="0" lang="en-US" sz="2000" spc="-1" strike="noStrike">
              <a:latin typeface="Arial"/>
            </a:endParaRPr>
          </a:p>
        </p:txBody>
      </p:sp>
      <p:sp>
        <p:nvSpPr>
          <p:cNvPr id="133"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34" name="PlaceHolder 4"/>
          <p:cNvSpPr>
            <a:spLocks noGrp="1"/>
          </p:cNvSpPr>
          <p:nvPr>
            <p:ph type="dt" idx="10"/>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35" name="PlaceHolder 5"/>
          <p:cNvSpPr>
            <a:spLocks noGrp="1"/>
          </p:cNvSpPr>
          <p:nvPr>
            <p:ph type="ftr" idx="11"/>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36" name="PlaceHolder 6"/>
          <p:cNvSpPr>
            <a:spLocks noGrp="1"/>
          </p:cNvSpPr>
          <p:nvPr>
            <p:ph type="sldNum" idx="12"/>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77F92CC-EF99-4FE8-A503-388B6A830C6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380880" y="685800"/>
            <a:ext cx="6095520" cy="3428640"/>
          </a:xfrm>
          <a:prstGeom prst="rect">
            <a:avLst/>
          </a:prstGeom>
          <a:ln w="0">
            <a:noFill/>
          </a:ln>
        </p:spPr>
      </p:sp>
      <p:sp>
        <p:nvSpPr>
          <p:cNvPr id="600"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01" name="PlaceHolder 3"/>
          <p:cNvSpPr>
            <a:spLocks noGrp="1"/>
          </p:cNvSpPr>
          <p:nvPr>
            <p:ph type="sldNum" idx="1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B2043E0-26AB-4BCD-BF21-FF772BECC3F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380880" y="685800"/>
            <a:ext cx="6095520" cy="3428640"/>
          </a:xfrm>
          <a:prstGeom prst="rect">
            <a:avLst/>
          </a:prstGeom>
          <a:ln w="0">
            <a:noFill/>
          </a:ln>
        </p:spPr>
      </p:sp>
      <p:sp>
        <p:nvSpPr>
          <p:cNvPr id="615"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16" name="PlaceHolder 3"/>
          <p:cNvSpPr>
            <a:spLocks noGrp="1"/>
          </p:cNvSpPr>
          <p:nvPr>
            <p:ph type="sldNum" idx="1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1EC3701-95E6-4F64-80BF-4E28FA60A39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380880" y="685800"/>
            <a:ext cx="6095520" cy="3428640"/>
          </a:xfrm>
          <a:prstGeom prst="rect">
            <a:avLst/>
          </a:prstGeom>
          <a:ln w="0">
            <a:noFill/>
          </a:ln>
        </p:spPr>
      </p:sp>
      <p:sp>
        <p:nvSpPr>
          <p:cNvPr id="618"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19" name="PlaceHolder 3"/>
          <p:cNvSpPr>
            <a:spLocks noGrp="1"/>
          </p:cNvSpPr>
          <p:nvPr>
            <p:ph type="sldNum" idx="19"/>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56CCABB-2593-418C-BFCC-B4226D0E2E6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380880" y="685800"/>
            <a:ext cx="6095520" cy="3428640"/>
          </a:xfrm>
          <a:prstGeom prst="rect">
            <a:avLst/>
          </a:prstGeom>
          <a:ln w="0">
            <a:noFill/>
          </a:ln>
        </p:spPr>
      </p:sp>
      <p:sp>
        <p:nvSpPr>
          <p:cNvPr id="621"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22" name="PlaceHolder 3"/>
          <p:cNvSpPr>
            <a:spLocks noGrp="1"/>
          </p:cNvSpPr>
          <p:nvPr>
            <p:ph type="sldNum" idx="2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3439F4A-7662-4B2F-917D-0071FECD1F2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380880" y="685800"/>
            <a:ext cx="6095520" cy="3428640"/>
          </a:xfrm>
          <a:prstGeom prst="rect">
            <a:avLst/>
          </a:prstGeom>
          <a:ln w="0">
            <a:noFill/>
          </a:ln>
        </p:spPr>
      </p:sp>
      <p:sp>
        <p:nvSpPr>
          <p:cNvPr id="624"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25" name="PlaceHolder 3"/>
          <p:cNvSpPr>
            <a:spLocks noGrp="1"/>
          </p:cNvSpPr>
          <p:nvPr>
            <p:ph type="sldNum" idx="2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0E3A6C1-18B0-48AA-BC23-4E7C5FA4A96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380880" y="685800"/>
            <a:ext cx="6095520" cy="3428640"/>
          </a:xfrm>
          <a:prstGeom prst="rect">
            <a:avLst/>
          </a:prstGeom>
          <a:ln w="0">
            <a:noFill/>
          </a:ln>
        </p:spPr>
      </p:sp>
      <p:sp>
        <p:nvSpPr>
          <p:cNvPr id="603"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04" name="PlaceHolder 3"/>
          <p:cNvSpPr>
            <a:spLocks noGrp="1"/>
          </p:cNvSpPr>
          <p:nvPr>
            <p:ph type="sldNum" idx="1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D99499A-605C-406B-978C-68A6D49B820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380880" y="685800"/>
            <a:ext cx="6095520" cy="3428640"/>
          </a:xfrm>
          <a:prstGeom prst="rect">
            <a:avLst/>
          </a:prstGeom>
          <a:ln w="0">
            <a:noFill/>
          </a:ln>
        </p:spPr>
      </p:sp>
      <p:sp>
        <p:nvSpPr>
          <p:cNvPr id="627"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28" name="PlaceHolder 3"/>
          <p:cNvSpPr>
            <a:spLocks noGrp="1"/>
          </p:cNvSpPr>
          <p:nvPr>
            <p:ph type="sldNum" idx="2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74C27B70-4EFC-473C-9F5C-7C375252845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380880" y="685800"/>
            <a:ext cx="6095520" cy="3428640"/>
          </a:xfrm>
          <a:prstGeom prst="rect">
            <a:avLst/>
          </a:prstGeom>
          <a:ln w="0">
            <a:noFill/>
          </a:ln>
        </p:spPr>
      </p:sp>
      <p:sp>
        <p:nvSpPr>
          <p:cNvPr id="630"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31" name="PlaceHolder 3"/>
          <p:cNvSpPr>
            <a:spLocks noGrp="1"/>
          </p:cNvSpPr>
          <p:nvPr>
            <p:ph type="sldNum" idx="2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5F5DB5E-A26D-4F8C-883C-EBAA68DD37C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380880" y="685800"/>
            <a:ext cx="6095520" cy="3428640"/>
          </a:xfrm>
          <a:prstGeom prst="rect">
            <a:avLst/>
          </a:prstGeom>
          <a:ln w="0">
            <a:noFill/>
          </a:ln>
        </p:spPr>
      </p:sp>
      <p:sp>
        <p:nvSpPr>
          <p:cNvPr id="633"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34" name="PlaceHolder 3"/>
          <p:cNvSpPr>
            <a:spLocks noGrp="1"/>
          </p:cNvSpPr>
          <p:nvPr>
            <p:ph type="sldNum" idx="2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6C590EE-963A-4973-A950-59063980241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380880" y="685800"/>
            <a:ext cx="6095520" cy="3428640"/>
          </a:xfrm>
          <a:prstGeom prst="rect">
            <a:avLst/>
          </a:prstGeom>
          <a:ln w="0">
            <a:noFill/>
          </a:ln>
        </p:spPr>
      </p:sp>
      <p:sp>
        <p:nvSpPr>
          <p:cNvPr id="636"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37" name="PlaceHolder 3"/>
          <p:cNvSpPr>
            <a:spLocks noGrp="1"/>
          </p:cNvSpPr>
          <p:nvPr>
            <p:ph type="sldNum" idx="2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C812BCE9-DF21-4C61-AB99-B46813E3981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380880" y="685800"/>
            <a:ext cx="6095520" cy="3428640"/>
          </a:xfrm>
          <a:prstGeom prst="rect">
            <a:avLst/>
          </a:prstGeom>
          <a:ln w="0">
            <a:noFill/>
          </a:ln>
        </p:spPr>
      </p:sp>
      <p:sp>
        <p:nvSpPr>
          <p:cNvPr id="639"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40" name="PlaceHolder 3"/>
          <p:cNvSpPr>
            <a:spLocks noGrp="1"/>
          </p:cNvSpPr>
          <p:nvPr>
            <p:ph type="sldNum" idx="2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30572B86-012C-44A7-AD6A-D9E45E0FFE58}"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sldImg"/>
          </p:nvPr>
        </p:nvSpPr>
        <p:spPr>
          <a:xfrm>
            <a:off x="380880" y="685800"/>
            <a:ext cx="6095520" cy="3428640"/>
          </a:xfrm>
          <a:prstGeom prst="rect">
            <a:avLst/>
          </a:prstGeom>
          <a:ln w="0">
            <a:noFill/>
          </a:ln>
        </p:spPr>
      </p:sp>
      <p:sp>
        <p:nvSpPr>
          <p:cNvPr id="642"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43" name="PlaceHolder 3"/>
          <p:cNvSpPr>
            <a:spLocks noGrp="1"/>
          </p:cNvSpPr>
          <p:nvPr>
            <p:ph type="sldNum" idx="2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74A513B-D52B-4268-B843-443D1F49D69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380880" y="685800"/>
            <a:ext cx="6095520" cy="3428640"/>
          </a:xfrm>
          <a:prstGeom prst="rect">
            <a:avLst/>
          </a:prstGeom>
          <a:ln w="0">
            <a:noFill/>
          </a:ln>
        </p:spPr>
      </p:sp>
      <p:sp>
        <p:nvSpPr>
          <p:cNvPr id="645"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46" name="PlaceHolder 3"/>
          <p:cNvSpPr>
            <a:spLocks noGrp="1"/>
          </p:cNvSpPr>
          <p:nvPr>
            <p:ph type="sldNum" idx="2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28676AD8-DFCA-4E9D-85D2-0BAF6AA3642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380880" y="685800"/>
            <a:ext cx="6095520" cy="3428640"/>
          </a:xfrm>
          <a:prstGeom prst="rect">
            <a:avLst/>
          </a:prstGeom>
          <a:ln w="0">
            <a:noFill/>
          </a:ln>
        </p:spPr>
      </p:sp>
      <p:sp>
        <p:nvSpPr>
          <p:cNvPr id="648"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49" name="PlaceHolder 3"/>
          <p:cNvSpPr>
            <a:spLocks noGrp="1"/>
          </p:cNvSpPr>
          <p:nvPr>
            <p:ph type="sldNum" idx="29"/>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339E83E-90F6-4339-B899-62D1B811FD94}"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380880" y="685800"/>
            <a:ext cx="6095520" cy="3428640"/>
          </a:xfrm>
          <a:prstGeom prst="rect">
            <a:avLst/>
          </a:prstGeom>
          <a:ln w="0">
            <a:noFill/>
          </a:ln>
        </p:spPr>
      </p:sp>
      <p:sp>
        <p:nvSpPr>
          <p:cNvPr id="65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rPr>
              <a:t>Morphology (from ResearchGate thread)</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1200" spc="-1" strike="noStrike">
                <a:solidFill>
                  <a:srgbClr val="000000"/>
                </a:solidFill>
                <a:latin typeface="+mn-lt"/>
                <a:ea typeface="+mn-ea"/>
              </a:rPr>
              <a:t>dis-agree-ment is a noun, which is formed by means of the suffix -ment from the verb dis-agree, which itself is formed by means of the prefix dis- from the verb /agree/. Note that morphological derivations (nearly) always combine morphemes, which have a meaning and belong to some category. In this case, /agree/ is the only element that can freely occur - thus, /agree/ must be the core element or root. However, roots can be projected on stems, and stems can be projected on words without any specific marking. It is more important to analyze the steps of derivation according to the category and meaning of the parts than to classify the parts into arbitrary classes like roots or stems.</a:t>
            </a:r>
            <a:endParaRPr b="0" lang="en-US" sz="1200" spc="-1" strike="noStrike">
              <a:latin typeface="Arial"/>
            </a:endParaRPr>
          </a:p>
        </p:txBody>
      </p:sp>
      <p:sp>
        <p:nvSpPr>
          <p:cNvPr id="652" name="PlaceHolder 3"/>
          <p:cNvSpPr>
            <a:spLocks noGrp="1"/>
          </p:cNvSpPr>
          <p:nvPr>
            <p:ph type="sldNum" idx="3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BE87C29-8461-433A-8105-FF536327F75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380880" y="685800"/>
            <a:ext cx="6095520" cy="3428640"/>
          </a:xfrm>
          <a:prstGeom prst="rect">
            <a:avLst/>
          </a:prstGeom>
          <a:ln w="0">
            <a:noFill/>
          </a:ln>
        </p:spPr>
      </p:sp>
      <p:sp>
        <p:nvSpPr>
          <p:cNvPr id="60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rPr>
              <a:t>Precursor to the Turing Test </a:t>
            </a:r>
            <a:r>
              <a:rPr b="0" lang="en-US" sz="2000" spc="-1" strike="noStrike">
                <a:latin typeface="Arial"/>
              </a:rPr>
              <a:t>– Descartes seems to think we’ll never pass it</a:t>
            </a:r>
            <a:endParaRPr b="0" lang="en-US" sz="2000" spc="-1" strike="noStrike">
              <a:latin typeface="Arial"/>
            </a:endParaRPr>
          </a:p>
        </p:txBody>
      </p:sp>
      <p:sp>
        <p:nvSpPr>
          <p:cNvPr id="607" name="PlaceHolder 3"/>
          <p:cNvSpPr>
            <a:spLocks noGrp="1"/>
          </p:cNvSpPr>
          <p:nvPr>
            <p:ph type="sldNum" idx="1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EAEEFF2-D59C-4B32-9919-CA6FB72DC1D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sldImg"/>
          </p:nvPr>
        </p:nvSpPr>
        <p:spPr>
          <a:xfrm>
            <a:off x="380880" y="685800"/>
            <a:ext cx="6095520" cy="3428640"/>
          </a:xfrm>
          <a:prstGeom prst="rect">
            <a:avLst/>
          </a:prstGeom>
          <a:ln w="0">
            <a:noFill/>
          </a:ln>
        </p:spPr>
      </p:sp>
      <p:sp>
        <p:nvSpPr>
          <p:cNvPr id="654"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55" name="PlaceHolder 3"/>
          <p:cNvSpPr>
            <a:spLocks noGrp="1"/>
          </p:cNvSpPr>
          <p:nvPr>
            <p:ph type="sldNum" idx="3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2DF2D5F0-1207-47D4-844D-847BC1DE1AEE}"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380880" y="685800"/>
            <a:ext cx="6095520" cy="3428640"/>
          </a:xfrm>
          <a:prstGeom prst="rect">
            <a:avLst/>
          </a:prstGeom>
          <a:ln w="0">
            <a:noFill/>
          </a:ln>
        </p:spPr>
      </p:sp>
      <p:sp>
        <p:nvSpPr>
          <p:cNvPr id="657"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58" name="PlaceHolder 3"/>
          <p:cNvSpPr>
            <a:spLocks noGrp="1"/>
          </p:cNvSpPr>
          <p:nvPr>
            <p:ph type="sldNum" idx="3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D71E6DD-A1B9-4F79-89F7-DC28CC106753}"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sldImg"/>
          </p:nvPr>
        </p:nvSpPr>
        <p:spPr>
          <a:xfrm>
            <a:off x="380880" y="685800"/>
            <a:ext cx="6095520" cy="3428640"/>
          </a:xfrm>
          <a:prstGeom prst="rect">
            <a:avLst/>
          </a:prstGeom>
          <a:ln w="0">
            <a:noFill/>
          </a:ln>
        </p:spPr>
      </p:sp>
      <p:sp>
        <p:nvSpPr>
          <p:cNvPr id="660"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61" name="PlaceHolder 3"/>
          <p:cNvSpPr>
            <a:spLocks noGrp="1"/>
          </p:cNvSpPr>
          <p:nvPr>
            <p:ph type="sldNum" idx="3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92CF71B9-A5BC-47FA-882B-B79048B67AF2}"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Num" idx="3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AB88148-F50D-4832-920F-36B33BF34352}" type="slidenum">
              <a:rPr b="0" lang="en-US" sz="1200" spc="-1" strike="noStrike">
                <a:latin typeface="Times New Roman"/>
              </a:rPr>
              <a:t>&lt;number&gt;</a:t>
            </a:fld>
            <a:endParaRPr b="0" lang="en-US" sz="1200" spc="-1" strike="noStrike">
              <a:latin typeface="Times New Roman"/>
            </a:endParaRPr>
          </a:p>
        </p:txBody>
      </p:sp>
      <p:sp>
        <p:nvSpPr>
          <p:cNvPr id="663" name="PlaceHolder 2"/>
          <p:cNvSpPr>
            <a:spLocks noGrp="1"/>
          </p:cNvSpPr>
          <p:nvPr>
            <p:ph type="sldImg"/>
          </p:nvPr>
        </p:nvSpPr>
        <p:spPr>
          <a:xfrm>
            <a:off x="380880" y="685800"/>
            <a:ext cx="6095520" cy="3428640"/>
          </a:xfrm>
          <a:prstGeom prst="rect">
            <a:avLst/>
          </a:prstGeom>
          <a:ln w="0">
            <a:noFill/>
          </a:ln>
        </p:spPr>
      </p:sp>
      <p:sp>
        <p:nvSpPr>
          <p:cNvPr id="664" name="PlaceHolder 3"/>
          <p:cNvSpPr>
            <a:spLocks noGrp="1"/>
          </p:cNvSpPr>
          <p:nvPr>
            <p:ph type="body"/>
          </p:nvPr>
        </p:nvSpPr>
        <p:spPr>
          <a:xfrm>
            <a:off x="685800" y="4343400"/>
            <a:ext cx="5486040" cy="4114440"/>
          </a:xfrm>
          <a:prstGeom prst="rect">
            <a:avLst/>
          </a:prstGeom>
          <a:solidFill>
            <a:srgbClr val="ffffff"/>
          </a:solidFill>
          <a:ln w="0">
            <a:solidFill>
              <a:srgbClr val="000000"/>
            </a:solidFill>
          </a:ln>
        </p:spPr>
        <p:txBody>
          <a:bodyPr anchor="t">
            <a:noAutofit/>
          </a:bodyPr>
          <a:p>
            <a:endParaRPr b="0" lang="en-US" sz="20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sldNum" idx="3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2BDD67C7-BE8B-43D0-ABFD-48A3E6535AF1}" type="slidenum">
              <a:rPr b="0" lang="en-US" sz="1200" spc="-1" strike="noStrike">
                <a:latin typeface="Times New Roman"/>
              </a:rPr>
              <a:t>&lt;number&gt;</a:t>
            </a:fld>
            <a:endParaRPr b="0" lang="en-US" sz="1200" spc="-1" strike="noStrike">
              <a:latin typeface="Times New Roman"/>
            </a:endParaRPr>
          </a:p>
        </p:txBody>
      </p:sp>
      <p:sp>
        <p:nvSpPr>
          <p:cNvPr id="666" name="PlaceHolder 2"/>
          <p:cNvSpPr>
            <a:spLocks noGrp="1"/>
          </p:cNvSpPr>
          <p:nvPr>
            <p:ph type="sldImg"/>
          </p:nvPr>
        </p:nvSpPr>
        <p:spPr>
          <a:xfrm>
            <a:off x="380880" y="685800"/>
            <a:ext cx="6095520" cy="3428640"/>
          </a:xfrm>
          <a:prstGeom prst="rect">
            <a:avLst/>
          </a:prstGeom>
          <a:ln w="0">
            <a:noFill/>
          </a:ln>
        </p:spPr>
      </p:sp>
      <p:sp>
        <p:nvSpPr>
          <p:cNvPr id="667" name="PlaceHolder 3"/>
          <p:cNvSpPr>
            <a:spLocks noGrp="1"/>
          </p:cNvSpPr>
          <p:nvPr>
            <p:ph type="body"/>
          </p:nvPr>
        </p:nvSpPr>
        <p:spPr>
          <a:xfrm>
            <a:off x="685800" y="4343400"/>
            <a:ext cx="5486040" cy="4114440"/>
          </a:xfrm>
          <a:prstGeom prst="rect">
            <a:avLst/>
          </a:prstGeom>
          <a:solidFill>
            <a:srgbClr val="ffffff"/>
          </a:solidFill>
          <a:ln w="0">
            <a:solidFill>
              <a:srgbClr val="000000"/>
            </a:solidFill>
          </a:ln>
        </p:spPr>
        <p:txBody>
          <a:bodyPr anchor="t">
            <a:noAutofit/>
          </a:bodyPr>
          <a:p>
            <a:endParaRPr b="0" lang="en-US" sz="20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Num" idx="3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A7AAE76-22D3-42AA-9435-9905AD725D82}" type="slidenum">
              <a:rPr b="0" lang="en-US" sz="1200" spc="-1" strike="noStrike">
                <a:latin typeface="Times New Roman"/>
              </a:rPr>
              <a:t>&lt;number&gt;</a:t>
            </a:fld>
            <a:endParaRPr b="0" lang="en-US" sz="1200" spc="-1" strike="noStrike">
              <a:latin typeface="Times New Roman"/>
            </a:endParaRPr>
          </a:p>
        </p:txBody>
      </p:sp>
      <p:sp>
        <p:nvSpPr>
          <p:cNvPr id="669" name="PlaceHolder 2"/>
          <p:cNvSpPr>
            <a:spLocks noGrp="1"/>
          </p:cNvSpPr>
          <p:nvPr>
            <p:ph type="sldImg"/>
          </p:nvPr>
        </p:nvSpPr>
        <p:spPr>
          <a:xfrm>
            <a:off x="380880" y="685800"/>
            <a:ext cx="6095520" cy="3428640"/>
          </a:xfrm>
          <a:prstGeom prst="rect">
            <a:avLst/>
          </a:prstGeom>
          <a:ln w="0">
            <a:noFill/>
          </a:ln>
        </p:spPr>
      </p:sp>
      <p:sp>
        <p:nvSpPr>
          <p:cNvPr id="670" name="PlaceHolder 3"/>
          <p:cNvSpPr>
            <a:spLocks noGrp="1"/>
          </p:cNvSpPr>
          <p:nvPr>
            <p:ph type="body"/>
          </p:nvPr>
        </p:nvSpPr>
        <p:spPr>
          <a:xfrm>
            <a:off x="685800" y="4343400"/>
            <a:ext cx="5486040" cy="4114440"/>
          </a:xfrm>
          <a:prstGeom prst="rect">
            <a:avLst/>
          </a:prstGeom>
          <a:solidFill>
            <a:srgbClr val="ffffff"/>
          </a:solidFill>
          <a:ln w="0">
            <a:solidFill>
              <a:srgbClr val="000000"/>
            </a:solidFill>
          </a:ln>
        </p:spPr>
        <p:txBody>
          <a:bodyPr anchor="t">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380880" y="685800"/>
            <a:ext cx="6095520" cy="3428640"/>
          </a:xfrm>
          <a:prstGeom prst="rect">
            <a:avLst/>
          </a:prstGeom>
          <a:ln w="0">
            <a:noFill/>
          </a:ln>
        </p:spPr>
      </p:sp>
      <p:sp>
        <p:nvSpPr>
          <p:cNvPr id="609"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10" name="PlaceHolder 3"/>
          <p:cNvSpPr>
            <a:spLocks noGrp="1"/>
          </p:cNvSpPr>
          <p:nvPr>
            <p:ph type="sldNum" idx="1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7705976-7F4B-4357-8767-E383AE183F25}"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ldNum" idx="3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FEA0C5F-C27C-4A50-8CA7-32485EBEAF92}" type="slidenum">
              <a:rPr b="0" lang="en-US" sz="1200" spc="-1" strike="noStrike">
                <a:latin typeface="Times New Roman"/>
              </a:rPr>
              <a:t>&lt;number&gt;</a:t>
            </a:fld>
            <a:endParaRPr b="0" lang="en-US" sz="1200" spc="-1" strike="noStrike">
              <a:latin typeface="Times New Roman"/>
            </a:endParaRPr>
          </a:p>
        </p:txBody>
      </p:sp>
      <p:sp>
        <p:nvSpPr>
          <p:cNvPr id="672" name="PlaceHolder 2"/>
          <p:cNvSpPr>
            <a:spLocks noGrp="1"/>
          </p:cNvSpPr>
          <p:nvPr>
            <p:ph type="sldImg"/>
          </p:nvPr>
        </p:nvSpPr>
        <p:spPr>
          <a:xfrm>
            <a:off x="380880" y="685800"/>
            <a:ext cx="6095520" cy="3428640"/>
          </a:xfrm>
          <a:prstGeom prst="rect">
            <a:avLst/>
          </a:prstGeom>
          <a:ln w="0">
            <a:noFill/>
          </a:ln>
        </p:spPr>
      </p:sp>
      <p:sp>
        <p:nvSpPr>
          <p:cNvPr id="673" name="PlaceHolder 3"/>
          <p:cNvSpPr>
            <a:spLocks noGrp="1"/>
          </p:cNvSpPr>
          <p:nvPr>
            <p:ph type="body"/>
          </p:nvPr>
        </p:nvSpPr>
        <p:spPr>
          <a:xfrm>
            <a:off x="685800" y="4343400"/>
            <a:ext cx="5486040" cy="4114440"/>
          </a:xfrm>
          <a:prstGeom prst="rect">
            <a:avLst/>
          </a:prstGeom>
          <a:solidFill>
            <a:srgbClr val="ffffff"/>
          </a:solidFill>
          <a:ln w="0">
            <a:solidFill>
              <a:srgbClr val="000000"/>
            </a:solidFill>
          </a:ln>
        </p:spPr>
        <p:txBody>
          <a:bodyPr anchor="t">
            <a:noAutofit/>
          </a:bodyPr>
          <a:p>
            <a:endParaRPr b="0" lang="en-US" sz="20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sldNum" idx="3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6F1D396D-41DA-49E1-A288-5B90924300D5}"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
        <p:nvSpPr>
          <p:cNvPr id="675" name="PlaceHolder 2"/>
          <p:cNvSpPr>
            <a:spLocks noGrp="1"/>
          </p:cNvSpPr>
          <p:nvPr>
            <p:ph type="sldImg"/>
          </p:nvPr>
        </p:nvSpPr>
        <p:spPr>
          <a:xfrm>
            <a:off x="380880" y="685800"/>
            <a:ext cx="6095520" cy="3428640"/>
          </a:xfrm>
          <a:prstGeom prst="rect">
            <a:avLst/>
          </a:prstGeom>
          <a:ln w="0">
            <a:noFill/>
          </a:ln>
        </p:spPr>
      </p:sp>
      <p:sp>
        <p:nvSpPr>
          <p:cNvPr id="676"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Now let's define information extraction!  a more general task</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Goal: get semantic information out of documents, esp. web pages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Defined as a dumbing-down of more lofty goal of Natural Language Understanding -- more technologically manageable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we're often interested in learning about particular relations (in DB sense)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e.g. scouring financial news for movements of executives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e.g. [person] [assumes/loses] [role] at [company]</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I want to scour through text, find relation instances, suck out, put in DB</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you're allowed to do domain- and problem-specific customization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lots of potential applications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business/financial context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biomedical context, clinical medicine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there's all this unstructured text data about research and patients -- you'd like to be able to get structured information out of it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could lead to other automated information finding: trends, correlations, drug interactions, impact of some protein on expression of a gene, ...</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sldNum" idx="39"/>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9C0D019B-3520-4C5E-BA89-98EB4EAEF4A6}"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
        <p:nvSpPr>
          <p:cNvPr id="678" name="PlaceHolder 2"/>
          <p:cNvSpPr>
            <a:spLocks noGrp="1"/>
          </p:cNvSpPr>
          <p:nvPr>
            <p:ph type="sldImg"/>
          </p:nvPr>
        </p:nvSpPr>
        <p:spPr>
          <a:xfrm>
            <a:off x="380880" y="685800"/>
            <a:ext cx="6095520" cy="3428640"/>
          </a:xfrm>
          <a:prstGeom prst="rect">
            <a:avLst/>
          </a:prstGeom>
          <a:ln w="0">
            <a:noFill/>
          </a:ln>
        </p:spPr>
      </p:sp>
      <p:sp>
        <p:nvSpPr>
          <p:cNvPr id="679"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Now let's define information extraction!  a more general task</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Goal: get semantic information out of documents, esp. web pages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Defined as a dumbing-down of more lofty goal of Natural Language Understanding -- more technologically manageable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we're often interested in learning about particular relations (in DB sense)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e.g. scouring financial news for movements of executives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e.g. [person] [assumes/loses] [role] at [company]</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I want to scour through text, find relation instances, suck out, put in DB</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you're allowed to do domain- and problem-specific customization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lots of potential applications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business/financial context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biomedical context, clinical medicine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there's all this unstructured text data about research and patients -- you'd like to be able to get structured information out of it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could lead to other automated information finding: trends, correlations, drug interactions, impact of some protein on expression of a gene, ...</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380880" y="685800"/>
            <a:ext cx="6095520" cy="3428640"/>
          </a:xfrm>
          <a:prstGeom prst="rect">
            <a:avLst/>
          </a:prstGeom>
          <a:ln w="0">
            <a:noFill/>
          </a:ln>
        </p:spPr>
      </p:sp>
      <p:sp>
        <p:nvSpPr>
          <p:cNvPr id="681"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low-level information extraction: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mail programs extracting times, dates, phone numbers, events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these are specialized kinds of relations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done using regular expressions</a:t>
            </a:r>
            <a:endParaRPr b="0" lang="en-US" sz="2000" spc="-1" strike="noStrike">
              <a:latin typeface="Arial"/>
            </a:endParaRPr>
          </a:p>
          <a:p>
            <a:pPr marL="216000" indent="-216000">
              <a:lnSpc>
                <a:spcPct val="100000"/>
              </a:lnSpc>
              <a:buNone/>
            </a:pPr>
            <a:endParaRPr b="0" lang="en-US" sz="2000" spc="-1" strike="noStrike">
              <a:latin typeface="Arial"/>
            </a:endParaRPr>
          </a:p>
        </p:txBody>
      </p:sp>
      <p:sp>
        <p:nvSpPr>
          <p:cNvPr id="682" name="PlaceHolder 3"/>
          <p:cNvSpPr>
            <a:spLocks noGrp="1"/>
          </p:cNvSpPr>
          <p:nvPr>
            <p:ph type="sldNum" idx="4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0FA1296C-B6CE-4FC7-9547-5EBA053DA41F}"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sldImg"/>
          </p:nvPr>
        </p:nvSpPr>
        <p:spPr>
          <a:xfrm>
            <a:off x="380880" y="685800"/>
            <a:ext cx="6095520" cy="3428640"/>
          </a:xfrm>
          <a:prstGeom prst="rect">
            <a:avLst/>
          </a:prstGeom>
          <a:ln w="0">
            <a:noFill/>
          </a:ln>
        </p:spPr>
      </p:sp>
      <p:sp>
        <p:nvSpPr>
          <p:cNvPr id="68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low-level information extraction: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mail programs extracting times, dates, phone numbers, events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these are specialized kinds of relations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done using regular expressions</a:t>
            </a:r>
            <a:endParaRPr b="0" lang="en-US" sz="2000" spc="-1" strike="noStrike">
              <a:latin typeface="Arial"/>
            </a:endParaRPr>
          </a:p>
          <a:p>
            <a:pPr marL="216000" indent="-216000">
              <a:lnSpc>
                <a:spcPct val="100000"/>
              </a:lnSpc>
              <a:buNone/>
            </a:pPr>
            <a:endParaRPr b="0" lang="en-US" sz="2000" spc="-1" strike="noStrike">
              <a:latin typeface="Arial"/>
            </a:endParaRPr>
          </a:p>
        </p:txBody>
      </p:sp>
      <p:sp>
        <p:nvSpPr>
          <p:cNvPr id="685" name="PlaceHolder 3"/>
          <p:cNvSpPr>
            <a:spLocks noGrp="1"/>
          </p:cNvSpPr>
          <p:nvPr>
            <p:ph type="sldNum" idx="4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49158504-B54D-43FF-A12E-4F6CE273E5B5}"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sldNum" idx="4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3D90A420-1AE2-4D58-ACBF-FA04BC6A3ED0}"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
        <p:nvSpPr>
          <p:cNvPr id="687" name="PlaceHolder 2"/>
          <p:cNvSpPr>
            <a:spLocks noGrp="1"/>
          </p:cNvSpPr>
          <p:nvPr>
            <p:ph type="sldImg"/>
          </p:nvPr>
        </p:nvSpPr>
        <p:spPr>
          <a:xfrm>
            <a:off x="380880" y="685800"/>
            <a:ext cx="6095520" cy="3428640"/>
          </a:xfrm>
          <a:prstGeom prst="rect">
            <a:avLst/>
          </a:prstGeom>
          <a:ln w="0">
            <a:noFill/>
          </a:ln>
        </p:spPr>
      </p:sp>
      <p:sp>
        <p:nvSpPr>
          <p:cNvPr id="688"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this task is actually a surprisingly difficult task</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you might think, how hard can it be: you look at the web page, find out how much, … but there's actually a </a:t>
            </a:r>
            <a:r>
              <a:rPr b="1" lang="en-US" sz="2000" spc="-1" strike="noStrike">
                <a:latin typeface="Arial"/>
                <a:ea typeface="ＭＳ Ｐゴシック"/>
              </a:rPr>
              <a:t>lot of subtlety </a:t>
            </a:r>
            <a:r>
              <a:rPr b="0" lang="en-US" sz="2000" spc="-1" strike="noStrike">
                <a:latin typeface="Arial"/>
                <a:ea typeface="ＭＳ Ｐゴシック"/>
              </a:rPr>
              <a:t>in getting it right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here's a product web page -- it's probably pretty obvious to you guys that </a:t>
            </a:r>
            <a:r>
              <a:rPr b="1" lang="en-US" sz="2000" spc="-1" strike="noStrike">
                <a:latin typeface="Arial"/>
                <a:ea typeface="ＭＳ Ｐゴシック"/>
              </a:rPr>
              <a:t>this is a book</a:t>
            </a:r>
            <a:r>
              <a:rPr b="0" lang="en-US" sz="2000" spc="-1" strike="noStrike">
                <a:latin typeface="Arial"/>
                <a:ea typeface="ＭＳ Ｐゴシック"/>
              </a:rPr>
              <a:t>, right?  but for the computer, it's sort of subtle to tell this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because although the top-level category is "English Books</a:t>
            </a:r>
            <a:r>
              <a:rPr b="0" lang="en-US" sz="2000" spc="-1" strike="noStrike">
                <a:latin typeface="Arial"/>
                <a:ea typeface="ＭＳ Ｐゴシック"/>
              </a:rPr>
              <a:t>” it's </a:t>
            </a:r>
            <a:r>
              <a:rPr b="1" lang="en-US" sz="2000" spc="-1" strike="noStrike">
                <a:latin typeface="Arial"/>
                <a:ea typeface="ＭＳ Ｐゴシック"/>
              </a:rPr>
              <a:t>inside subcategory "Toys"</a:t>
            </a:r>
            <a:r>
              <a:rPr b="0" lang="en-US" sz="2000" spc="-1" strike="noStrike">
                <a:latin typeface="Arial"/>
                <a:ea typeface="ＭＳ Ｐゴシック"/>
              </a:rPr>
              <a:t> -- you might think it's a toy</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that's what's more common on shopping sites: if you're on a site that sells home furnishings, and you're in a subcategory "flatware", you assume that a product you see there is an instance of flatware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the </a:t>
            </a:r>
            <a:r>
              <a:rPr b="1" lang="en-US" sz="2000" spc="-1" strike="noStrike">
                <a:latin typeface="Arial"/>
                <a:ea typeface="ＭＳ Ｐゴシック"/>
              </a:rPr>
              <a:t>title isn't labeled </a:t>
            </a:r>
            <a:r>
              <a:rPr b="0" lang="en-US" sz="2000" spc="-1" strike="noStrike">
                <a:latin typeface="Arial"/>
                <a:ea typeface="ＭＳ Ｐゴシック"/>
              </a:rPr>
              <a:t>as a title, it's just bold and big font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and then prices -- very typically you see </a:t>
            </a:r>
            <a:r>
              <a:rPr b="1" lang="en-US" sz="2000" spc="-1" strike="noStrike">
                <a:latin typeface="Arial"/>
                <a:ea typeface="ＭＳ Ｐゴシック"/>
              </a:rPr>
              <a:t>multiple prices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here, prices for different countries</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also: list price vs. our price, or previously vs. marked down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somehow you need to figure out that this is the price you want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so to do this with accuracy over different websites is </a:t>
            </a:r>
            <a:r>
              <a:rPr b="1" lang="en-US" sz="2000" spc="-1" strike="noStrike">
                <a:latin typeface="Arial"/>
                <a:ea typeface="ＭＳ Ｐゴシック"/>
              </a:rPr>
              <a:t>quite tough</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sldNum" idx="4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2DBB2C8B-2750-4D2F-9AC4-F9180B2EAC6F}"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
        <p:nvSpPr>
          <p:cNvPr id="690" name="PlaceHolder 2"/>
          <p:cNvSpPr>
            <a:spLocks noGrp="1"/>
          </p:cNvSpPr>
          <p:nvPr>
            <p:ph type="sldImg"/>
          </p:nvPr>
        </p:nvSpPr>
        <p:spPr>
          <a:xfrm>
            <a:off x="380880" y="685800"/>
            <a:ext cx="6095520" cy="3428640"/>
          </a:xfrm>
          <a:prstGeom prst="rect">
            <a:avLst/>
          </a:prstGeom>
          <a:ln w="0">
            <a:noFill/>
          </a:ln>
        </p:spPr>
      </p:sp>
      <p:sp>
        <p:nvSpPr>
          <p:cNvPr id="691"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why did the text search engine work so badly?</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not only does it not give you geocoding, open house planning</a:t>
            </a:r>
            <a:endParaRPr b="0" lang="en-US" sz="2000" spc="-1" strike="noStrike">
              <a:latin typeface="Arial"/>
            </a:endParaRPr>
          </a:p>
          <a:p>
            <a:pPr marL="216000" indent="-216000">
              <a:lnSpc>
                <a:spcPct val="100000"/>
              </a:lnSpc>
              <a:buNone/>
            </a:pPr>
            <a:r>
              <a:rPr b="1" lang="en-US" sz="2000" spc="-1" strike="noStrike">
                <a:latin typeface="Arial"/>
                <a:ea typeface="ＭＳ Ｐゴシック"/>
              </a:rPr>
              <a:t>couldn't even successfully deliver basic functionality of search</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if you want to search for property, what do you care about?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you probably care about size (# bedrooms), price range, location</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none of those are well supported by basic text search</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you might think town or suburb would work OK -- and it is the one that comes closest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but still </a:t>
            </a:r>
            <a:r>
              <a:rPr b="1" lang="en-US" sz="2000" spc="-1" strike="noStrike">
                <a:latin typeface="Arial"/>
                <a:ea typeface="ＭＳ Ｐゴシック"/>
              </a:rPr>
              <a:t>lots of problems</a:t>
            </a:r>
            <a:r>
              <a:rPr b="0" lang="en-US" sz="2000" spc="-1" strike="noStrike">
                <a:latin typeface="Arial"/>
                <a:ea typeface="ＭＳ Ｐゴシック"/>
              </a:rPr>
              <a: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a:t>
            </a:r>
            <a:r>
              <a:rPr b="0" lang="en-US" sz="2000" spc="-1" strike="noStrike">
                <a:latin typeface="Arial"/>
                <a:ea typeface="ＭＳ Ｐゴシック"/>
              </a:rPr>
              <a:t>mention location of real estate office</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a:t>
            </a:r>
            <a:r>
              <a:rPr b="0" lang="en-US" sz="2000" spc="-1" strike="noStrike">
                <a:latin typeface="Arial"/>
                <a:ea typeface="ＭＳ Ｐゴシック"/>
              </a:rPr>
              <a:t>45 minuts from Parramatta</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  </a:t>
            </a:r>
            <a:r>
              <a:rPr b="0" lang="en-US" sz="2000" spc="-1" strike="noStrike">
                <a:latin typeface="Arial"/>
                <a:ea typeface="ＭＳ Ｐゴシック"/>
              </a:rPr>
              <a:t>multiple locations in a single ad</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prices -- people want to </a:t>
            </a:r>
            <a:r>
              <a:rPr b="1" lang="en-US" sz="2000" spc="-1" strike="noStrike">
                <a:latin typeface="Arial"/>
                <a:ea typeface="ＭＳ Ｐゴシック"/>
              </a:rPr>
              <a:t>search for price range</a:t>
            </a:r>
            <a:r>
              <a:rPr b="0" lang="en-US" sz="2000" spc="-1" strike="noStrike">
                <a:latin typeface="Arial"/>
                <a:ea typeface="ＭＳ Ｐゴシック"/>
              </a:rPr>
              <a:t>, and text search doesn't do that</a:t>
            </a:r>
            <a:endParaRPr b="0" lang="en-US" sz="2000" spc="-1" strike="noStrike">
              <a:latin typeface="Arial"/>
            </a:endParaRPr>
          </a:p>
          <a:p>
            <a:pPr marL="216000" indent="-216000">
              <a:lnSpc>
                <a:spcPct val="100000"/>
              </a:lnSpc>
              <a:buNone/>
            </a:pPr>
            <a:r>
              <a:rPr b="1" lang="en-US" sz="2000" spc="-1" strike="noStrike">
                <a:latin typeface="Arial"/>
                <a:ea typeface="ＭＳ Ｐゴシック"/>
              </a:rPr>
              <a:t>multiple prices</a:t>
            </a:r>
            <a:r>
              <a:rPr b="0" lang="en-US" sz="2000" spc="-1" strike="noStrike">
                <a:latin typeface="Arial"/>
                <a:ea typeface="ＭＳ Ｐゴシック"/>
              </a:rPr>
              <a:t>: was X, now Y</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rent vs buy</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Num" idx="4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4868F4AC-386A-4D91-91FA-55CA47C00370}"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
        <p:nvSpPr>
          <p:cNvPr id="693" name="PlaceHolder 2"/>
          <p:cNvSpPr>
            <a:spLocks noGrp="1"/>
          </p:cNvSpPr>
          <p:nvPr>
            <p:ph type="sldImg"/>
          </p:nvPr>
        </p:nvSpPr>
        <p:spPr>
          <a:xfrm>
            <a:off x="380880" y="685800"/>
            <a:ext cx="6095520" cy="3428640"/>
          </a:xfrm>
          <a:prstGeom prst="rect">
            <a:avLst/>
          </a:prstGeom>
          <a:ln w="0">
            <a:noFill/>
          </a:ln>
        </p:spPr>
      </p:sp>
      <p:sp>
        <p:nvSpPr>
          <p:cNvPr id="694" name="PlaceHolder 3"/>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ea typeface="ＭＳ Ｐゴシック"/>
              </a:rPr>
              <a:t>so let's talk a bit more about NER and how it's evaluated, and then we'll talk about two approaches for doing it</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so I already defined NER.  you have a piece of text, and you want to:</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1. find things that are names: European Commission, John Lloyd Jones, etc.</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2. give them labels: ORG, PERS, etc.</a:t>
            </a:r>
            <a:endParaRPr b="0" lang="en-US" sz="2000" spc="-1" strike="noStrike">
              <a:latin typeface="Arial"/>
            </a:endParaRPr>
          </a:p>
          <a:p>
            <a:pPr marL="216000" indent="-216000">
              <a:lnSpc>
                <a:spcPct val="100000"/>
              </a:lnSpc>
              <a:buNone/>
            </a:pPr>
            <a:r>
              <a:rPr b="0" lang="en-US" sz="2000" spc="-1" strike="noStrike">
                <a:latin typeface="Arial"/>
                <a:ea typeface="ＭＳ Ｐゴシック"/>
              </a:rPr>
              <a:t>note that in this particular example "Thursday" was not labeled</a:t>
            </a:r>
            <a:endParaRPr b="0" lang="en-US" sz="2000" spc="-1" strike="noStrike">
              <a:latin typeface="Arial"/>
            </a:endParaRPr>
          </a:p>
          <a:p>
            <a:pPr marL="216000" indent="-216000">
              <a:lnSpc>
                <a:spcPct val="100000"/>
              </a:lnSpc>
              <a:buNone/>
            </a:pPr>
            <a:endParaRPr b="0" lang="en-US" sz="20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sldImg"/>
          </p:nvPr>
        </p:nvSpPr>
        <p:spPr>
          <a:xfrm>
            <a:off x="380880" y="685800"/>
            <a:ext cx="6095520" cy="3428640"/>
          </a:xfrm>
          <a:prstGeom prst="rect">
            <a:avLst/>
          </a:prstGeom>
          <a:ln w="0">
            <a:noFill/>
          </a:ln>
        </p:spPr>
      </p:sp>
      <p:sp>
        <p:nvSpPr>
          <p:cNvPr id="696"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80000"/>
              </a:lnSpc>
              <a:buNone/>
            </a:pPr>
            <a:r>
              <a:rPr b="0" lang="en-US" sz="1100" spc="-1" strike="noStrike">
                <a:latin typeface="Arial"/>
                <a:ea typeface="ＭＳ Ｐゴシック"/>
              </a:rPr>
              <a:t>First, let's define NER!</a:t>
            </a:r>
            <a:endParaRPr b="0" lang="en-US" sz="1100" spc="-1" strike="noStrike">
              <a:latin typeface="Arial"/>
            </a:endParaRPr>
          </a:p>
          <a:p>
            <a:pPr marL="216000" indent="-216000">
              <a:lnSpc>
                <a:spcPct val="80000"/>
              </a:lnSpc>
              <a:buNone/>
            </a:pPr>
            <a:r>
              <a:rPr b="0" lang="en-US" sz="1100" spc="-1" strike="noStrike">
                <a:latin typeface="Arial"/>
                <a:ea typeface="ＭＳ Ｐゴシック"/>
              </a:rPr>
              <a:t>go through pages, recognize the names of things: "Bill MacCartney", "Stanford University"</a:t>
            </a:r>
            <a:endParaRPr b="0" lang="en-US" sz="1100" spc="-1" strike="noStrike">
              <a:latin typeface="Arial"/>
            </a:endParaRPr>
          </a:p>
          <a:p>
            <a:pPr marL="216000" indent="-216000">
              <a:lnSpc>
                <a:spcPct val="80000"/>
              </a:lnSpc>
              <a:buNone/>
            </a:pPr>
            <a:r>
              <a:rPr b="0" lang="en-US" sz="1100" spc="-1" strike="noStrike">
                <a:latin typeface="Arial"/>
                <a:ea typeface="ＭＳ Ｐゴシック"/>
              </a:rPr>
              <a:t>the people who came up with this task had a rather precise, philosophically motivated meaning in mind</a:t>
            </a:r>
            <a:endParaRPr b="0" lang="en-US" sz="1100" spc="-1" strike="noStrike">
              <a:latin typeface="Arial"/>
            </a:endParaRPr>
          </a:p>
          <a:p>
            <a:pPr marL="216000" indent="-216000">
              <a:lnSpc>
                <a:spcPct val="80000"/>
              </a:lnSpc>
              <a:buNone/>
            </a:pPr>
            <a:r>
              <a:rPr b="0" lang="en-US" sz="1100" spc="-1" strike="noStrike">
                <a:latin typeface="Arial"/>
                <a:ea typeface="ＭＳ Ｐゴシック"/>
              </a:rPr>
              <a:t>entity: a discrete, actual thing: </a:t>
            </a:r>
            <a:r>
              <a:rPr b="0" i="1" lang="en-US" sz="1100" spc="-1" strike="noStrike">
                <a:latin typeface="Arial"/>
                <a:ea typeface="ＭＳ Ｐゴシック"/>
              </a:rPr>
              <a:t>Bill MacCartney</a:t>
            </a:r>
            <a:r>
              <a:rPr b="0" lang="en-US" sz="1100" spc="-1" strike="noStrike">
                <a:latin typeface="Arial"/>
                <a:ea typeface="ＭＳ Ｐゴシック"/>
              </a:rPr>
              <a:t>, but not </a:t>
            </a:r>
            <a:r>
              <a:rPr b="0" i="1" lang="en-US" sz="1100" spc="-1" strike="noStrike">
                <a:latin typeface="Arial"/>
                <a:ea typeface="ＭＳ Ｐゴシック"/>
              </a:rPr>
              <a:t>calcium carbonate </a:t>
            </a:r>
            <a:r>
              <a:rPr b="0" lang="en-US" sz="1100" spc="-1" strike="noStrike">
                <a:latin typeface="Arial"/>
                <a:ea typeface="ＭＳ Ｐゴシック"/>
              </a:rPr>
              <a:t>or </a:t>
            </a:r>
            <a:r>
              <a:rPr b="0" i="1" lang="en-US" sz="1100" spc="-1" strike="noStrike">
                <a:latin typeface="Arial"/>
                <a:ea typeface="ＭＳ Ｐゴシック"/>
              </a:rPr>
              <a:t>Tuesday </a:t>
            </a:r>
            <a:r>
              <a:rPr b="0" lang="en-US" sz="1100" spc="-1" strike="noStrike">
                <a:latin typeface="Arial"/>
                <a:ea typeface="ＭＳ Ｐゴシック"/>
              </a:rPr>
              <a:t>or </a:t>
            </a:r>
            <a:r>
              <a:rPr b="0" i="1" lang="en-US" sz="1100" spc="-1" strike="noStrike">
                <a:latin typeface="Arial"/>
                <a:ea typeface="ＭＳ Ｐゴシック"/>
              </a:rPr>
              <a:t>Viagra</a:t>
            </a:r>
            <a:r>
              <a:rPr b="0" lang="en-US" sz="1100" spc="-1" strike="noStrike">
                <a:latin typeface="Arial"/>
                <a:ea typeface="ＭＳ Ｐゴシック"/>
              </a:rPr>
              <a:t> </a:t>
            </a:r>
            <a:endParaRPr b="0" lang="en-US" sz="1100" spc="-1" strike="noStrike">
              <a:latin typeface="Arial"/>
            </a:endParaRPr>
          </a:p>
          <a:p>
            <a:pPr marL="216000" indent="-216000">
              <a:lnSpc>
                <a:spcPct val="80000"/>
              </a:lnSpc>
              <a:buNone/>
            </a:pPr>
            <a:r>
              <a:rPr b="0" lang="en-US" sz="1100" spc="-1" strike="noStrike">
                <a:latin typeface="Arial"/>
                <a:ea typeface="ＭＳ Ｐゴシック"/>
              </a:rPr>
              <a:t>named entity: an entity with a name, in a philosophical, Kripke-like sense</a:t>
            </a:r>
            <a:endParaRPr b="0" lang="en-US" sz="1100" spc="-1" strike="noStrike">
              <a:latin typeface="Arial"/>
            </a:endParaRPr>
          </a:p>
          <a:p>
            <a:pPr marL="216000" indent="-216000">
              <a:lnSpc>
                <a:spcPct val="80000"/>
              </a:lnSpc>
              <a:buNone/>
            </a:pPr>
            <a:r>
              <a:rPr b="0" lang="en-US" sz="1100" spc="-1" strike="noStrike">
                <a:latin typeface="Arial"/>
                <a:ea typeface="ＭＳ Ｐゴシック"/>
              </a:rPr>
              <a:t>(this water bottle is an entity, but not a NAMED entity)</a:t>
            </a:r>
            <a:endParaRPr b="0" lang="en-US" sz="1100" spc="-1" strike="noStrike">
              <a:latin typeface="Arial"/>
            </a:endParaRPr>
          </a:p>
          <a:p>
            <a:pPr marL="216000" indent="-216000">
              <a:lnSpc>
                <a:spcPct val="80000"/>
              </a:lnSpc>
              <a:buNone/>
            </a:pPr>
            <a:r>
              <a:rPr b="0" lang="en-US" sz="1100" spc="-1" strike="noStrike">
                <a:latin typeface="Arial"/>
                <a:ea typeface="ＭＳ Ｐゴシック"/>
              </a:rPr>
              <a:t>but in practice the definition has been expanded quite a bit in later work</a:t>
            </a:r>
            <a:endParaRPr b="0" lang="en-US" sz="1100" spc="-1" strike="noStrike">
              <a:latin typeface="Arial"/>
            </a:endParaRPr>
          </a:p>
          <a:p>
            <a:pPr marL="216000" indent="-216000">
              <a:lnSpc>
                <a:spcPct val="80000"/>
              </a:lnSpc>
              <a:buNone/>
            </a:pPr>
            <a:r>
              <a:rPr b="0" lang="en-US" sz="1100" spc="-1" strike="noStrike">
                <a:latin typeface="Arial"/>
                <a:ea typeface="ＭＳ Ｐゴシック"/>
              </a:rPr>
              <a:t>we routinely include dates &amp; times, proteins, drug names</a:t>
            </a:r>
            <a:endParaRPr b="0" lang="en-US" sz="1100" spc="-1" strike="noStrike">
              <a:latin typeface="Arial"/>
            </a:endParaRPr>
          </a:p>
          <a:p>
            <a:pPr marL="216000" indent="-216000">
              <a:lnSpc>
                <a:spcPct val="80000"/>
              </a:lnSpc>
              <a:buNone/>
            </a:pPr>
            <a:r>
              <a:rPr b="0" lang="en-US" sz="1100" spc="-1" strike="noStrike">
                <a:latin typeface="Arial"/>
                <a:ea typeface="ＭＳ Ｐゴシック"/>
              </a:rPr>
              <a:t>but still, loosely, things that have a name</a:t>
            </a:r>
            <a:endParaRPr b="0" lang="en-US" sz="1100" spc="-1" strike="noStrike">
              <a:latin typeface="Arial"/>
            </a:endParaRPr>
          </a:p>
          <a:p>
            <a:pPr marL="216000" indent="-216000">
              <a:lnSpc>
                <a:spcPct val="80000"/>
              </a:lnSpc>
              <a:buNone/>
            </a:pPr>
            <a:r>
              <a:rPr b="0" lang="en-US" sz="1100" spc="-1" strike="noStrike">
                <a:latin typeface="Arial"/>
                <a:ea typeface="ＭＳ Ｐゴシック"/>
              </a:rPr>
              <a:t>but NOT references to entities which are not names: "this university", "it</a:t>
            </a:r>
            <a:r>
              <a:rPr b="0" lang="en-US" sz="1100" spc="-1" strike="noStrike">
                <a:latin typeface="Arial"/>
                <a:ea typeface="ＭＳ Ｐゴシック"/>
              </a:rPr>
              <a:t>”</a:t>
            </a:r>
            <a:endParaRPr b="0" lang="en-US" sz="1100" spc="-1" strike="noStrike">
              <a:latin typeface="Arial"/>
            </a:endParaRPr>
          </a:p>
          <a:p>
            <a:pPr marL="216000" indent="-216000">
              <a:lnSpc>
                <a:spcPct val="80000"/>
              </a:lnSpc>
              <a:buNone/>
            </a:pPr>
            <a:r>
              <a:rPr b="0" lang="en-US" sz="1100" spc="-1" strike="noStrike">
                <a:latin typeface="Arial"/>
                <a:ea typeface="ＭＳ Ｐゴシック"/>
              </a:rPr>
              <a:t>first task in NER: identifying occurrences of named entities</a:t>
            </a:r>
            <a:endParaRPr b="0" lang="en-US" sz="1100" spc="-1" strike="noStrike">
              <a:latin typeface="Arial"/>
            </a:endParaRPr>
          </a:p>
          <a:p>
            <a:pPr marL="216000" indent="-216000">
              <a:lnSpc>
                <a:spcPct val="80000"/>
              </a:lnSpc>
              <a:buNone/>
            </a:pPr>
            <a:r>
              <a:rPr b="0" lang="en-US" sz="1100" spc="-1" strike="noStrike">
                <a:latin typeface="Arial"/>
                <a:ea typeface="ＭＳ Ｐゴシック"/>
              </a:rPr>
              <a:t>looking for capital letters is a really good clue! at least in English!  but not so much in Hebrew, Chinese, ... non-Latinate alphabets also doesn't really work in German -- all nouns are capitalized!</a:t>
            </a:r>
            <a:endParaRPr b="0" lang="en-US" sz="1100" spc="-1" strike="noStrike">
              <a:latin typeface="Arial"/>
            </a:endParaRPr>
          </a:p>
          <a:p>
            <a:pPr marL="216000" indent="-216000">
              <a:lnSpc>
                <a:spcPct val="80000"/>
              </a:lnSpc>
              <a:buNone/>
            </a:pPr>
            <a:r>
              <a:rPr b="0" lang="en-US" sz="1100" spc="-1" strike="noStrike">
                <a:latin typeface="Arial"/>
                <a:ea typeface="ＭＳ Ｐゴシック"/>
              </a:rPr>
              <a:t>so that's a pretty useful base-level task -- widely deployed and used</a:t>
            </a:r>
            <a:endParaRPr b="0" lang="en-US" sz="1100" spc="-1" strike="noStrike">
              <a:latin typeface="Arial"/>
            </a:endParaRPr>
          </a:p>
          <a:p>
            <a:pPr marL="216000" indent="-216000">
              <a:lnSpc>
                <a:spcPct val="80000"/>
              </a:lnSpc>
              <a:buNone/>
            </a:pPr>
            <a:r>
              <a:rPr b="0" lang="en-US" sz="1100" spc="-1" strike="noStrike">
                <a:latin typeface="Arial"/>
                <a:ea typeface="ＭＳ Ｐゴシック"/>
              </a:rPr>
              <a:t>you've probably seen web pages that do this</a:t>
            </a:r>
            <a:endParaRPr b="0" lang="en-US" sz="1100" spc="-1" strike="noStrike">
              <a:latin typeface="Arial"/>
            </a:endParaRPr>
          </a:p>
          <a:p>
            <a:pPr marL="216000" indent="-216000">
              <a:lnSpc>
                <a:spcPct val="80000"/>
              </a:lnSpc>
              <a:buNone/>
            </a:pPr>
            <a:r>
              <a:rPr b="0" lang="en-US" sz="1100" spc="-1" strike="noStrike">
                <a:latin typeface="Arial"/>
                <a:ea typeface="ＭＳ Ｐゴシック"/>
              </a:rPr>
              <a:t>e.g. financial web sites often mark up stock symbols, names of companies</a:t>
            </a:r>
            <a:endParaRPr b="0" lang="en-US" sz="1100" spc="-1" strike="noStrike">
              <a:latin typeface="Arial"/>
            </a:endParaRPr>
          </a:p>
          <a:p>
            <a:pPr marL="216000" indent="-216000">
              <a:lnSpc>
                <a:spcPct val="80000"/>
              </a:lnSpc>
              <a:buNone/>
            </a:pPr>
            <a:r>
              <a:rPr b="0" lang="en-US" sz="1100" spc="-1" strike="noStrike">
                <a:latin typeface="Arial"/>
                <a:ea typeface="ＭＳ Ｐゴシック"/>
              </a:rPr>
              <a:t>Microsoft has done work with this, smart tags, entities tagged with metadata</a:t>
            </a:r>
            <a:endParaRPr b="0" lang="en-US" sz="1100" spc="-1" strike="noStrike">
              <a:latin typeface="Arial"/>
            </a:endParaRPr>
          </a:p>
          <a:p>
            <a:pPr marL="216000" indent="-216000">
              <a:lnSpc>
                <a:spcPct val="80000"/>
              </a:lnSpc>
              <a:buNone/>
            </a:pPr>
            <a:r>
              <a:rPr b="0" lang="en-US" sz="1100" spc="-1" strike="noStrike">
                <a:latin typeface="Arial"/>
                <a:ea typeface="ＭＳ Ｐゴシック"/>
              </a:rPr>
              <a:t>Reuters has web service OpenCalais, you send them docs, they send back NER markup</a:t>
            </a:r>
            <a:endParaRPr b="0" lang="en-US" sz="1100" spc="-1" strike="noStrike">
              <a:latin typeface="Arial"/>
            </a:endParaRPr>
          </a:p>
          <a:p>
            <a:pPr marL="216000" indent="-216000">
              <a:lnSpc>
                <a:spcPct val="80000"/>
              </a:lnSpc>
              <a:buNone/>
            </a:pPr>
            <a:endParaRPr b="0" lang="en-US" sz="1100" spc="-1" strike="noStrike">
              <a:latin typeface="Arial"/>
            </a:endParaRPr>
          </a:p>
        </p:txBody>
      </p:sp>
      <p:sp>
        <p:nvSpPr>
          <p:cNvPr id="697" name="PlaceHolder 3"/>
          <p:cNvSpPr>
            <a:spLocks noGrp="1"/>
          </p:cNvSpPr>
          <p:nvPr>
            <p:ph type="sldNum" idx="4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300" spc="-1" strike="noStrike">
                <a:solidFill>
                  <a:srgbClr val="000000"/>
                </a:solidFill>
                <a:latin typeface="Lucida Sans"/>
                <a:ea typeface="ＭＳ Ｐゴシック"/>
              </a:defRPr>
            </a:lvl1pPr>
          </a:lstStyle>
          <a:p>
            <a:pPr algn="r">
              <a:lnSpc>
                <a:spcPct val="100000"/>
              </a:lnSpc>
              <a:buNone/>
            </a:pPr>
            <a:fld id="{171EE74D-3A8B-4600-94FA-E3B56C0D93FB}" type="slidenum">
              <a:rPr b="0" lang="en-US" sz="1300" spc="-1" strike="noStrike">
                <a:solidFill>
                  <a:srgbClr val="000000"/>
                </a:solidFill>
                <a:latin typeface="Lucida Sans"/>
                <a:ea typeface="ＭＳ Ｐゴシック"/>
              </a:rPr>
              <a:t>&lt;number&gt;</a:t>
            </a:fld>
            <a:endParaRPr b="0" lang="en-US"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380880" y="685800"/>
            <a:ext cx="6095520" cy="3428640"/>
          </a:xfrm>
          <a:prstGeom prst="rect">
            <a:avLst/>
          </a:prstGeom>
          <a:ln w="0">
            <a:noFill/>
          </a:ln>
        </p:spPr>
      </p:sp>
      <p:sp>
        <p:nvSpPr>
          <p:cNvPr id="612"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13" name="PlaceHolder 3"/>
          <p:cNvSpPr>
            <a:spLocks noGrp="1"/>
          </p:cNvSpPr>
          <p:nvPr>
            <p:ph type="sldNum" idx="1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D5AFF3FA-B4D4-4E5B-BB1F-0F1DFA6FB469}"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5F00566-8432-4D71-A244-0FE8493A3D4E}"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 name="PlaceHolder 2"/>
          <p:cNvSpPr>
            <a:spLocks noGrp="1"/>
          </p:cNvSpPr>
          <p:nvPr>
            <p:ph/>
          </p:nvPr>
        </p:nvSpPr>
        <p:spPr>
          <a:xfrm>
            <a:off x="609480" y="175248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2" name="PlaceHolder 3"/>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E70DD9C-0474-43CC-B0F8-ED0D57982365}"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5"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6"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7" name="PlaceHolder 5"/>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0810BD1-8326-44D6-990D-08F96DF458F4}"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 name="PlaceHolder 2"/>
          <p:cNvSpPr>
            <a:spLocks noGrp="1"/>
          </p:cNvSpPr>
          <p:nvPr>
            <p:ph/>
          </p:nvPr>
        </p:nvSpPr>
        <p:spPr>
          <a:xfrm>
            <a:off x="60948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0" name="PlaceHolder 3"/>
          <p:cNvSpPr>
            <a:spLocks noGrp="1"/>
          </p:cNvSpPr>
          <p:nvPr>
            <p:ph/>
          </p:nvPr>
        </p:nvSpPr>
        <p:spPr>
          <a:xfrm>
            <a:off x="404424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1" name="PlaceHolder 4"/>
          <p:cNvSpPr>
            <a:spLocks noGrp="1"/>
          </p:cNvSpPr>
          <p:nvPr>
            <p:ph/>
          </p:nvPr>
        </p:nvSpPr>
        <p:spPr>
          <a:xfrm>
            <a:off x="747936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2" name="PlaceHolder 5"/>
          <p:cNvSpPr>
            <a:spLocks noGrp="1"/>
          </p:cNvSpPr>
          <p:nvPr>
            <p:ph/>
          </p:nvPr>
        </p:nvSpPr>
        <p:spPr>
          <a:xfrm>
            <a:off x="60948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3" name="PlaceHolder 6"/>
          <p:cNvSpPr>
            <a:spLocks noGrp="1"/>
          </p:cNvSpPr>
          <p:nvPr>
            <p:ph/>
          </p:nvPr>
        </p:nvSpPr>
        <p:spPr>
          <a:xfrm>
            <a:off x="404424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4" name="PlaceHolder 7"/>
          <p:cNvSpPr>
            <a:spLocks noGrp="1"/>
          </p:cNvSpPr>
          <p:nvPr>
            <p:ph/>
          </p:nvPr>
        </p:nvSpPr>
        <p:spPr>
          <a:xfrm>
            <a:off x="747936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2FC2688-1E59-4FDF-AD76-42228B3C2B0A}"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94AC2ED-7F19-4B23-A151-9ABD74D321CD}"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subTitle"/>
          </p:nvPr>
        </p:nvSpPr>
        <p:spPr>
          <a:xfrm>
            <a:off x="609480" y="1752480"/>
            <a:ext cx="10159560" cy="4373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7B9BA80-D102-41F8-AB2D-FA429B49D7B3}"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p:nvPr>
        </p:nvSpPr>
        <p:spPr>
          <a:xfrm>
            <a:off x="609480" y="1752480"/>
            <a:ext cx="10159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13390C0-5E3A-4A01-A07F-B998C5389994}"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8"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BECF219-75BD-4BE5-B384-EDD89EB0026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75E1CEC-28FD-44F5-B2B2-F74E3AA16667}"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268FF91-AE65-4B2F-AF79-8FA1905196CF}"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3"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4"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F71494A1-8333-4AF3-8C10-CCA3A34EA4D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subTitle"/>
          </p:nvPr>
        </p:nvSpPr>
        <p:spPr>
          <a:xfrm>
            <a:off x="609480" y="1752480"/>
            <a:ext cx="10159560" cy="4373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28BEA54-6B2A-4FDE-AAB1-7C0658C4516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7"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8" name="PlaceHolder 4"/>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304CFD5-1FA6-4787-8E31-56EE048D7B4A}"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1"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2" name="PlaceHolder 4"/>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019C67E-701C-4E5E-97E6-3DD916CD806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609480" y="175248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5" name="PlaceHolder 3"/>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2FD378E9-88A5-4D4E-A909-3C7D0995379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8"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9"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0" name="PlaceHolder 5"/>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5D4408F-B39B-4BC6-A637-466B65992D07}"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p:nvPr>
        </p:nvSpPr>
        <p:spPr>
          <a:xfrm>
            <a:off x="60948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3" name="PlaceHolder 3"/>
          <p:cNvSpPr>
            <a:spLocks noGrp="1"/>
          </p:cNvSpPr>
          <p:nvPr>
            <p:ph/>
          </p:nvPr>
        </p:nvSpPr>
        <p:spPr>
          <a:xfrm>
            <a:off x="404424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4" name="PlaceHolder 4"/>
          <p:cNvSpPr>
            <a:spLocks noGrp="1"/>
          </p:cNvSpPr>
          <p:nvPr>
            <p:ph/>
          </p:nvPr>
        </p:nvSpPr>
        <p:spPr>
          <a:xfrm>
            <a:off x="747936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5" name="PlaceHolder 5"/>
          <p:cNvSpPr>
            <a:spLocks noGrp="1"/>
          </p:cNvSpPr>
          <p:nvPr>
            <p:ph/>
          </p:nvPr>
        </p:nvSpPr>
        <p:spPr>
          <a:xfrm>
            <a:off x="60948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6" name="PlaceHolder 6"/>
          <p:cNvSpPr>
            <a:spLocks noGrp="1"/>
          </p:cNvSpPr>
          <p:nvPr>
            <p:ph/>
          </p:nvPr>
        </p:nvSpPr>
        <p:spPr>
          <a:xfrm>
            <a:off x="404424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7" name="PlaceHolder 7"/>
          <p:cNvSpPr>
            <a:spLocks noGrp="1"/>
          </p:cNvSpPr>
          <p:nvPr>
            <p:ph/>
          </p:nvPr>
        </p:nvSpPr>
        <p:spPr>
          <a:xfrm>
            <a:off x="747936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8716E35-0465-456B-80CC-A157A893D641}"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B95E40B-1694-4FB5-B992-4D2E41342DB3}"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subTitle"/>
          </p:nvPr>
        </p:nvSpPr>
        <p:spPr>
          <a:xfrm>
            <a:off x="609480" y="1752480"/>
            <a:ext cx="10159560" cy="4373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41C7931-F34E-473B-933F-83EEB12E9024}"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p:nvPr>
        </p:nvSpPr>
        <p:spPr>
          <a:xfrm>
            <a:off x="609480" y="1752480"/>
            <a:ext cx="10159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BFE63A12-FFCD-4589-A5F2-564BE4BD0074}"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1"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ACFD59C-BD83-4084-8F29-F53C6D9C21C1}"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4E7FC77-3F41-490B-8233-CC4E2DD95529}"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609480" y="1752480"/>
            <a:ext cx="10159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CE9D692-6449-4698-A476-0B2BD61A77EE}"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EFFF820-EA16-4597-BBF8-88628779D374}"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6"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7"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D390449-92B8-44F8-AC9D-B3D46242DD4C}"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0"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1" name="PlaceHolder 4"/>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8A04264-8155-4022-85B7-95BA16E85410}"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4"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5" name="PlaceHolder 4"/>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0928A57-B4C4-45F9-BA30-E5B2BB5B0DA1}"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p:nvPr>
        </p:nvSpPr>
        <p:spPr>
          <a:xfrm>
            <a:off x="609480" y="175248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8" name="PlaceHolder 3"/>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FE0F7D2-3FBD-4D96-A31F-5B593A56B57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0"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1"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2"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3" name="PlaceHolder 5"/>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8650E6FE-D5D4-4426-ADA2-3E9D978F7BE3}"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5" name="PlaceHolder 2"/>
          <p:cNvSpPr>
            <a:spLocks noGrp="1"/>
          </p:cNvSpPr>
          <p:nvPr>
            <p:ph/>
          </p:nvPr>
        </p:nvSpPr>
        <p:spPr>
          <a:xfrm>
            <a:off x="60948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6" name="PlaceHolder 3"/>
          <p:cNvSpPr>
            <a:spLocks noGrp="1"/>
          </p:cNvSpPr>
          <p:nvPr>
            <p:ph/>
          </p:nvPr>
        </p:nvSpPr>
        <p:spPr>
          <a:xfrm>
            <a:off x="404424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7" name="PlaceHolder 4"/>
          <p:cNvSpPr>
            <a:spLocks noGrp="1"/>
          </p:cNvSpPr>
          <p:nvPr>
            <p:ph/>
          </p:nvPr>
        </p:nvSpPr>
        <p:spPr>
          <a:xfrm>
            <a:off x="7479360" y="175248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8" name="PlaceHolder 5"/>
          <p:cNvSpPr>
            <a:spLocks noGrp="1"/>
          </p:cNvSpPr>
          <p:nvPr>
            <p:ph/>
          </p:nvPr>
        </p:nvSpPr>
        <p:spPr>
          <a:xfrm>
            <a:off x="60948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9" name="PlaceHolder 6"/>
          <p:cNvSpPr>
            <a:spLocks noGrp="1"/>
          </p:cNvSpPr>
          <p:nvPr>
            <p:ph/>
          </p:nvPr>
        </p:nvSpPr>
        <p:spPr>
          <a:xfrm>
            <a:off x="404424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30" name="PlaceHolder 7"/>
          <p:cNvSpPr>
            <a:spLocks noGrp="1"/>
          </p:cNvSpPr>
          <p:nvPr>
            <p:ph/>
          </p:nvPr>
        </p:nvSpPr>
        <p:spPr>
          <a:xfrm>
            <a:off x="7479360" y="4037040"/>
            <a:ext cx="32709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E73E9F91-1DF7-4A4F-B154-DE48E7E9C662}"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FFE114F-7978-492C-BDE5-6480949C04C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8EE5D99-7E8D-4899-BA92-528FD053FBA8}"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FFF9317-600C-43CA-AF7C-BE52ED41675C}"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 name="PlaceHolder 3"/>
          <p:cNvSpPr>
            <a:spLocks noGrp="1"/>
          </p:cNvSpPr>
          <p:nvPr>
            <p:ph/>
          </p:nvPr>
        </p:nvSpPr>
        <p:spPr>
          <a:xfrm>
            <a:off x="581544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 name="PlaceHolder 4"/>
          <p:cNvSpPr>
            <a:spLocks noGrp="1"/>
          </p:cNvSpPr>
          <p:nvPr>
            <p:ph/>
          </p:nvPr>
        </p:nvSpPr>
        <p:spPr>
          <a:xfrm>
            <a:off x="60948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761C566-78B3-4305-BB48-1D4AEBF53BC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p:nvPr>
        </p:nvSpPr>
        <p:spPr>
          <a:xfrm>
            <a:off x="609480" y="1752480"/>
            <a:ext cx="4957560" cy="4373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4"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5" name="PlaceHolder 4"/>
          <p:cNvSpPr>
            <a:spLocks noGrp="1"/>
          </p:cNvSpPr>
          <p:nvPr>
            <p:ph/>
          </p:nvPr>
        </p:nvSpPr>
        <p:spPr>
          <a:xfrm>
            <a:off x="5815440" y="403704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9532DE4-2CD8-42F1-9E5D-872E9892C51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60948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8" name="PlaceHolder 3"/>
          <p:cNvSpPr>
            <a:spLocks noGrp="1"/>
          </p:cNvSpPr>
          <p:nvPr>
            <p:ph/>
          </p:nvPr>
        </p:nvSpPr>
        <p:spPr>
          <a:xfrm>
            <a:off x="5815440" y="1752480"/>
            <a:ext cx="4957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9" name="PlaceHolder 4"/>
          <p:cNvSpPr>
            <a:spLocks noGrp="1"/>
          </p:cNvSpPr>
          <p:nvPr>
            <p:ph/>
          </p:nvPr>
        </p:nvSpPr>
        <p:spPr>
          <a:xfrm>
            <a:off x="609480" y="4037040"/>
            <a:ext cx="10159560" cy="2085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ED3688B-AF4F-4AFD-A208-06E0EC74C224}"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Rectangle 7" hidden="1"/>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PlaceHolder 1"/>
          <p:cNvSpPr>
            <a:spLocks noGrp="1"/>
          </p:cNvSpPr>
          <p:nvPr>
            <p:ph type="title"/>
          </p:nvPr>
        </p:nvSpPr>
        <p:spPr>
          <a:xfrm>
            <a:off x="609480" y="228600"/>
            <a:ext cx="10362960" cy="4571640"/>
          </a:xfrm>
          <a:prstGeom prst="rect">
            <a:avLst/>
          </a:prstGeom>
          <a:noFill/>
          <a:ln w="0">
            <a:noFill/>
          </a:ln>
        </p:spPr>
        <p:txBody>
          <a:bodyPr anchor="ctr">
            <a:noAutofit/>
          </a:bodyPr>
          <a:p>
            <a:pPr>
              <a:lnSpc>
                <a:spcPct val="100000"/>
              </a:lnSpc>
              <a:buNone/>
            </a:pPr>
            <a:r>
              <a:rPr b="0" lang="en-US" sz="8800" spc="-80" strike="noStrike" cap="all">
                <a:solidFill>
                  <a:srgbClr val="000000"/>
                </a:solidFill>
                <a:latin typeface="Arial Black"/>
              </a:rPr>
              <a:t>Click to </a:t>
            </a:r>
            <a:r>
              <a:rPr b="0" lang="en-US" sz="8800" spc="-80" strike="noStrike" cap="all">
                <a:solidFill>
                  <a:srgbClr val="000000"/>
                </a:solidFill>
                <a:latin typeface="Arial Black"/>
              </a:rPr>
              <a:t>edit Master </a:t>
            </a:r>
            <a:r>
              <a:rPr b="0" lang="en-US" sz="8800" spc="-80" strike="noStrike" cap="all">
                <a:solidFill>
                  <a:srgbClr val="000000"/>
                </a:solidFill>
                <a:latin typeface="Arial Black"/>
              </a:rPr>
              <a:t>title style</a:t>
            </a:r>
            <a:endParaRPr b="0" lang="en-US" sz="8800" spc="-1" strike="noStrike">
              <a:solidFill>
                <a:srgbClr val="000000"/>
              </a:solidFill>
              <a:latin typeface="Arial"/>
            </a:endParaRPr>
          </a:p>
        </p:txBody>
      </p:sp>
      <p:sp>
        <p:nvSpPr>
          <p:cNvPr id="3" name="PlaceHolder 2"/>
          <p:cNvSpPr>
            <a:spLocks noGrp="1"/>
          </p:cNvSpPr>
          <p:nvPr>
            <p:ph type="dt" idx="1"/>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3"/>
          <p:cNvSpPr>
            <a:spLocks noGrp="1"/>
          </p:cNvSpPr>
          <p:nvPr>
            <p:ph type="ftr" idx="2"/>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5" name="Rectangle 8"/>
          <p:cNvSpPr/>
          <p:nvPr/>
        </p:nvSpPr>
        <p:spPr>
          <a:xfrm>
            <a:off x="12001320" y="4846320"/>
            <a:ext cx="190080" cy="2011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6" name="Rectangle 9"/>
          <p:cNvSpPr/>
          <p:nvPr/>
        </p:nvSpPr>
        <p:spPr>
          <a:xfrm>
            <a:off x="12001320" y="0"/>
            <a:ext cx="190080" cy="4845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 name="PlaceHolder 4"/>
          <p:cNvSpPr>
            <a:spLocks noGrp="1"/>
          </p:cNvSpPr>
          <p:nvPr>
            <p:ph type="sldNum" idx="3"/>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000000"/>
                </a:solidFill>
                <a:latin typeface="Arial"/>
              </a:defRPr>
            </a:lvl1pPr>
          </a:lstStyle>
          <a:p>
            <a:pPr>
              <a:lnSpc>
                <a:spcPct val="100000"/>
              </a:lnSpc>
              <a:buNone/>
            </a:pPr>
            <a:fld id="{F40C56A2-C70C-40C8-A4F4-EEDD17CAD040}" type="slidenum">
              <a:rPr b="1" lang="en-US" sz="2400" spc="-1" strike="noStrike">
                <a:solidFill>
                  <a:srgbClr val="000000"/>
                </a:solidFill>
                <a:latin typeface="Arial"/>
              </a:rPr>
              <a:t>&lt;number&gt;</a:t>
            </a:fld>
            <a:endParaRPr b="0" lang="en-US" sz="2400" spc="-1" strike="noStrike">
              <a:latin typeface="Times New Roman"/>
            </a:endParaRPr>
          </a:p>
        </p:txBody>
      </p: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6"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a:t>
            </a:r>
            <a:r>
              <a:rPr b="0" lang="en-US" sz="3600" spc="-60" strike="noStrike" cap="all">
                <a:solidFill>
                  <a:srgbClr val="d1282e"/>
                </a:solidFill>
                <a:latin typeface="Arial Black"/>
              </a:rPr>
              <a:t>k to </a:t>
            </a:r>
            <a:r>
              <a:rPr b="0" lang="en-US" sz="3600" spc="-60" strike="noStrike" cap="all">
                <a:solidFill>
                  <a:srgbClr val="d1282e"/>
                </a:solidFill>
                <a:latin typeface="Arial Black"/>
              </a:rPr>
              <a:t>edit </a:t>
            </a:r>
            <a:r>
              <a:rPr b="0" lang="en-US" sz="3600" spc="-60" strike="noStrike" cap="all">
                <a:solidFill>
                  <a:srgbClr val="d1282e"/>
                </a:solidFill>
                <a:latin typeface="Arial Black"/>
              </a:rPr>
              <a:t>Mast</a:t>
            </a:r>
            <a:r>
              <a:rPr b="0" lang="en-US" sz="3600" spc="-60" strike="noStrike" cap="all">
                <a:solidFill>
                  <a:srgbClr val="d1282e"/>
                </a:solidFill>
                <a:latin typeface="Arial Black"/>
              </a:rPr>
              <a:t>er </a:t>
            </a:r>
            <a:r>
              <a:rPr b="0" lang="en-US" sz="3600" spc="-60" strike="noStrike" cap="all">
                <a:solidFill>
                  <a:srgbClr val="d1282e"/>
                </a:solidFill>
                <a:latin typeface="Arial Black"/>
              </a:rPr>
              <a:t>title </a:t>
            </a:r>
            <a:r>
              <a:rPr b="0" lang="en-US" sz="3600" spc="-60" strike="noStrike" cap="all">
                <a:solidFill>
                  <a:srgbClr val="d1282e"/>
                </a:solidFill>
                <a:latin typeface="Arial Black"/>
              </a:rPr>
              <a:t>styl</a:t>
            </a:r>
            <a:r>
              <a:rPr b="0" lang="en-US" sz="3600" spc="-60" strike="noStrike" cap="all">
                <a:solidFill>
                  <a:srgbClr val="d1282e"/>
                </a:solidFill>
                <a:latin typeface="Arial Black"/>
              </a:rPr>
              <a:t>e</a:t>
            </a:r>
            <a:endParaRPr b="0" lang="en-US" sz="3600" spc="-1" strike="noStrike">
              <a:solidFill>
                <a:srgbClr val="000000"/>
              </a:solidFill>
              <a:latin typeface="Arial"/>
            </a:endParaRPr>
          </a:p>
        </p:txBody>
      </p:sp>
      <p:sp>
        <p:nvSpPr>
          <p:cNvPr id="48" name="PlaceHolder 2"/>
          <p:cNvSpPr>
            <a:spLocks noGrp="1"/>
          </p:cNvSpPr>
          <p:nvPr>
            <p:ph type="body"/>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Second level</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Third level</a:t>
            </a:r>
            <a:endParaRPr b="0" lang="en-US" sz="18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49" name="PlaceHolder 3"/>
          <p:cNvSpPr>
            <a:spLocks noGrp="1"/>
          </p:cNvSpPr>
          <p:nvPr>
            <p:ph type="dt" idx="4"/>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0" name="PlaceHolder 4"/>
          <p:cNvSpPr>
            <a:spLocks noGrp="1"/>
          </p:cNvSpPr>
          <p:nvPr>
            <p:ph type="ftr" idx="5"/>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51" name="PlaceHolder 5"/>
          <p:cNvSpPr>
            <a:spLocks noGrp="1"/>
          </p:cNvSpPr>
          <p:nvPr>
            <p:ph type="sldNum" idx="6"/>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CD456341-AEB9-4E44-8A73-199539E0F44D}" type="slidenum">
              <a:rPr b="1" lang="en-US" sz="2400" spc="-1" strike="noStrike">
                <a:solidFill>
                  <a:srgbClr val="d1282e"/>
                </a:solidFill>
                <a:latin typeface="Arial"/>
              </a:rPr>
              <a:t>&lt;number&gt;</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9"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a:t>
            </a:r>
            <a:r>
              <a:rPr b="0" lang="en-US" sz="3600" spc="-60" strike="noStrike" cap="all">
                <a:solidFill>
                  <a:srgbClr val="d1282e"/>
                </a:solidFill>
                <a:latin typeface="Arial Black"/>
              </a:rPr>
              <a:t>k to </a:t>
            </a:r>
            <a:r>
              <a:rPr b="0" lang="en-US" sz="3600" spc="-60" strike="noStrike" cap="all">
                <a:solidFill>
                  <a:srgbClr val="d1282e"/>
                </a:solidFill>
                <a:latin typeface="Arial Black"/>
              </a:rPr>
              <a:t>edit </a:t>
            </a:r>
            <a:r>
              <a:rPr b="0" lang="en-US" sz="3600" spc="-60" strike="noStrike" cap="all">
                <a:solidFill>
                  <a:srgbClr val="d1282e"/>
                </a:solidFill>
                <a:latin typeface="Arial Black"/>
              </a:rPr>
              <a:t>Mast</a:t>
            </a:r>
            <a:r>
              <a:rPr b="0" lang="en-US" sz="3600" spc="-60" strike="noStrike" cap="all">
                <a:solidFill>
                  <a:srgbClr val="d1282e"/>
                </a:solidFill>
                <a:latin typeface="Arial Black"/>
              </a:rPr>
              <a:t>er </a:t>
            </a:r>
            <a:r>
              <a:rPr b="0" lang="en-US" sz="3600" spc="-60" strike="noStrike" cap="all">
                <a:solidFill>
                  <a:srgbClr val="d1282e"/>
                </a:solidFill>
                <a:latin typeface="Arial Black"/>
              </a:rPr>
              <a:t>title </a:t>
            </a:r>
            <a:r>
              <a:rPr b="0" lang="en-US" sz="3600" spc="-60" strike="noStrike" cap="all">
                <a:solidFill>
                  <a:srgbClr val="d1282e"/>
                </a:solidFill>
                <a:latin typeface="Arial Black"/>
              </a:rPr>
              <a:t>styl</a:t>
            </a:r>
            <a:r>
              <a:rPr b="0" lang="en-US" sz="3600" spc="-60" strike="noStrike" cap="all">
                <a:solidFill>
                  <a:srgbClr val="d1282e"/>
                </a:solidFill>
                <a:latin typeface="Arial Black"/>
              </a:rPr>
              <a:t>e</a:t>
            </a:r>
            <a:endParaRPr b="0" lang="en-US" sz="3600" spc="-1" strike="noStrike">
              <a:solidFill>
                <a:srgbClr val="000000"/>
              </a:solidFill>
              <a:latin typeface="Arial"/>
            </a:endParaRPr>
          </a:p>
        </p:txBody>
      </p:sp>
      <p:sp>
        <p:nvSpPr>
          <p:cNvPr id="91" name="PlaceHolder 2"/>
          <p:cNvSpPr>
            <a:spLocks noGrp="1"/>
          </p:cNvSpPr>
          <p:nvPr>
            <p:ph type="dt" idx="7"/>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2" name="PlaceHolder 3"/>
          <p:cNvSpPr>
            <a:spLocks noGrp="1"/>
          </p:cNvSpPr>
          <p:nvPr>
            <p:ph type="ftr" idx="8"/>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93" name="PlaceHolder 4"/>
          <p:cNvSpPr>
            <a:spLocks noGrp="1"/>
          </p:cNvSpPr>
          <p:nvPr>
            <p:ph type="sldNum" idx="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5A7C913F-62CB-458E-A4F8-96641D7B61AA}" type="slidenum">
              <a:rPr b="1" lang="en-US" sz="2400" spc="-1" strike="noStrike">
                <a:solidFill>
                  <a:srgbClr val="d1282e"/>
                </a:solidFill>
                <a:latin typeface="Arial"/>
              </a:rPr>
              <a:t>&lt;number&gt;</a:t>
            </a:fld>
            <a:endParaRPr b="0" lang="en-US" sz="2400" spc="-1" strike="noStrike">
              <a:latin typeface="Times New Roman"/>
            </a:endParaRPr>
          </a:p>
        </p:txBody>
      </p:sp>
      <p:sp>
        <p:nvSpPr>
          <p:cNvPr id="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tif"/><Relationship Id="rId2" Type="http://schemas.openxmlformats.org/officeDocument/2006/relationships/image" Target="../media/image10.tif"/><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tif"/><Relationship Id="rId3" Type="http://schemas.openxmlformats.org/officeDocument/2006/relationships/image" Target="../media/image15.tif"/><Relationship Id="rId4"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0.tif"/><Relationship Id="rId2" Type="http://schemas.openxmlformats.org/officeDocument/2006/relationships/hyperlink" Target="https://en.wikipedia.org/wiki/The_Federalist_Papers#Authorship" TargetMode="External"/><Relationship Id="rId3" Type="http://schemas.openxmlformats.org/officeDocument/2006/relationships/hyperlink" Target="https://www.uwgb.edu/dutchs/pseudosc/hidncode.htm" TargetMode="External"/><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1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1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4.tif"/><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tif"/><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5.tif"/><Relationship Id="rId2" Type="http://schemas.openxmlformats.org/officeDocument/2006/relationships/slideLayout" Target="../slideLayouts/slideLayout2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tif"/><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wmf"/><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slideLayout" Target="../slideLayouts/slideLayout29.xml"/><Relationship Id="rId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3.tif"/><Relationship Id="rId2" Type="http://schemas.openxmlformats.org/officeDocument/2006/relationships/image" Target="../media/image44.tif"/><Relationship Id="rId3" Type="http://schemas.openxmlformats.org/officeDocument/2006/relationships/image" Target="../media/image45.png"/><Relationship Id="rId4" Type="http://schemas.openxmlformats.org/officeDocument/2006/relationships/slideLayout" Target="../slideLayouts/slideLayout13.xml"/><Relationship Id="rId5"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6.tif"/><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48.tif"/><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52.wmf"/><Relationship Id="rId3" Type="http://schemas.openxmlformats.org/officeDocument/2006/relationships/image" Target="../media/image53.wmf"/><Relationship Id="rId4"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54.wmf"/><Relationship Id="rId3" Type="http://schemas.openxmlformats.org/officeDocument/2006/relationships/image" Target="../media/image55.wmf"/><Relationship Id="rId4"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56.wmf"/><Relationship Id="rId3" Type="http://schemas.openxmlformats.org/officeDocument/2006/relationships/image" Target="../media/image57.wmf"/><Relationship Id="rId4"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58.wmf"/><Relationship Id="rId3" Type="http://schemas.openxmlformats.org/officeDocument/2006/relationships/image" Target="../media/image59.wmf"/><Relationship Id="rId4"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60.wmf"/><Relationship Id="rId3" Type="http://schemas.openxmlformats.org/officeDocument/2006/relationships/image" Target="../media/image61.wmf"/><Relationship Id="rId4"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62.wmf"/><Relationship Id="rId3" Type="http://schemas.openxmlformats.org/officeDocument/2006/relationships/image" Target="../media/image63.wmf"/><Relationship Id="rId4" Type="http://schemas.openxmlformats.org/officeDocument/2006/relationships/image" Target="../media/image64.wmf"/><Relationship Id="rId5" Type="http://schemas.openxmlformats.org/officeDocument/2006/relationships/slideLayout" Target="../slideLayouts/slideLayout29.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65.wmf"/><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image" Target="../media/image67.wmf"/><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68.wmf"/><Relationship Id="rId2" Type="http://schemas.openxmlformats.org/officeDocument/2006/relationships/image" Target="../media/image69.wmf"/><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tif"/><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2.wmf"/><Relationship Id="rId3" Type="http://schemas.openxmlformats.org/officeDocument/2006/relationships/oleObject" Target="../embeddings/oleObject2.bin"/><Relationship Id="rId4" Type="http://schemas.openxmlformats.org/officeDocument/2006/relationships/image" Target="../media/image73.wmf"/><Relationship Id="rId5" Type="http://schemas.openxmlformats.org/officeDocument/2006/relationships/oleObject" Target="../embeddings/oleObject3.bin"/><Relationship Id="rId6" Type="http://schemas.openxmlformats.org/officeDocument/2006/relationships/image" Target="../media/image74.wmf"/><Relationship Id="rId7" Type="http://schemas.openxmlformats.org/officeDocument/2006/relationships/oleObject" Target="../embeddings/oleObject4.bin"/><Relationship Id="rId8" Type="http://schemas.openxmlformats.org/officeDocument/2006/relationships/image" Target="../media/image75.wmf"/><Relationship Id="rId9" Type="http://schemas.openxmlformats.org/officeDocument/2006/relationships/oleObject" Target="../embeddings/oleObject5.bin"/><Relationship Id="rId10" Type="http://schemas.openxmlformats.org/officeDocument/2006/relationships/image" Target="../media/image76.wmf"/><Relationship Id="rId11" Type="http://schemas.openxmlformats.org/officeDocument/2006/relationships/oleObject" Target="../embeddings/oleObject6.bin"/><Relationship Id="rId12" Type="http://schemas.openxmlformats.org/officeDocument/2006/relationships/image" Target="../media/image77.wmf"/><Relationship Id="rId13" Type="http://schemas.openxmlformats.org/officeDocument/2006/relationships/oleObject" Target="../embeddings/oleObject7.bin"/><Relationship Id="rId14" Type="http://schemas.openxmlformats.org/officeDocument/2006/relationships/image" Target="../media/image78.wmf"/><Relationship Id="rId15" Type="http://schemas.openxmlformats.org/officeDocument/2006/relationships/oleObject" Target="../embeddings/oleObject8.bin"/><Relationship Id="rId16" Type="http://schemas.openxmlformats.org/officeDocument/2006/relationships/image" Target="../media/image79.wmf"/><Relationship Id="rId17" Type="http://schemas.openxmlformats.org/officeDocument/2006/relationships/oleObject" Target="../embeddings/oleObject9.bin"/><Relationship Id="rId18" Type="http://schemas.openxmlformats.org/officeDocument/2006/relationships/image" Target="../media/image80.wmf"/><Relationship Id="rId19" Type="http://schemas.openxmlformats.org/officeDocument/2006/relationships/oleObject" Target="../embeddings/oleObject10.bin"/><Relationship Id="rId20" Type="http://schemas.openxmlformats.org/officeDocument/2006/relationships/image" Target="../media/image81.wmf"/><Relationship Id="rId21" Type="http://schemas.openxmlformats.org/officeDocument/2006/relationships/image" Target="../media/image82.wmf"/><Relationship Id="rId22" Type="http://schemas.openxmlformats.org/officeDocument/2006/relationships/image" Target="../media/image83.wmf"/><Relationship Id="rId23" Type="http://schemas.openxmlformats.org/officeDocument/2006/relationships/image" Target="../media/image84.wmf"/><Relationship Id="rId24" Type="http://schemas.openxmlformats.org/officeDocument/2006/relationships/image" Target="../media/image85.wmf"/><Relationship Id="rId25" Type="http://schemas.openxmlformats.org/officeDocument/2006/relationships/image" Target="../media/image86.wmf"/><Relationship Id="rId26" Type="http://schemas.openxmlformats.org/officeDocument/2006/relationships/image" Target="../media/image87.wmf"/><Relationship Id="rId27" Type="http://schemas.openxmlformats.org/officeDocument/2006/relationships/image" Target="../media/image88.wmf"/><Relationship Id="rId28" Type="http://schemas.openxmlformats.org/officeDocument/2006/relationships/image" Target="../media/image89.wmf"/><Relationship Id="rId29" Type="http://schemas.openxmlformats.org/officeDocument/2006/relationships/image" Target="../media/image90.wmf"/><Relationship Id="rId30" Type="http://schemas.openxmlformats.org/officeDocument/2006/relationships/image" Target="../media/image91.wmf"/><Relationship Id="rId3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92.tif"/><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3.wmf"/><Relationship Id="rId3" Type="http://schemas.openxmlformats.org/officeDocument/2006/relationships/image" Target="../media/image94.wmf"/><Relationship Id="rId4" Type="http://schemas.openxmlformats.org/officeDocument/2006/relationships/slideLayout" Target="../slideLayouts/slideLayout29.xml"/><Relationship Id="rId5"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95.wmf"/><Relationship Id="rId3" Type="http://schemas.openxmlformats.org/officeDocument/2006/relationships/image" Target="../media/image96.wmf"/><Relationship Id="rId4" Type="http://schemas.openxmlformats.org/officeDocument/2006/relationships/slideLayout" Target="../slideLayouts/slideLayout13.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8.tif"/><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97.tif"/><Relationship Id="rId2" Type="http://schemas.openxmlformats.org/officeDocument/2006/relationships/image" Target="../media/image98.tif"/><Relationship Id="rId3" Type="http://schemas.openxmlformats.org/officeDocument/2006/relationships/image" Target="../media/image99.tif"/><Relationship Id="rId4" Type="http://schemas.openxmlformats.org/officeDocument/2006/relationships/image" Target="../media/image100.tif"/><Relationship Id="rId5"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9.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29.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xml"/><Relationship Id="rId3"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28600"/>
            <a:ext cx="10362960" cy="4571640"/>
          </a:xfrm>
          <a:prstGeom prst="rect">
            <a:avLst/>
          </a:prstGeom>
          <a:noFill/>
          <a:ln w="0">
            <a:noFill/>
          </a:ln>
        </p:spPr>
        <p:txBody>
          <a:bodyPr anchor="ctr">
            <a:normAutofit/>
          </a:bodyPr>
          <a:p>
            <a:pPr>
              <a:lnSpc>
                <a:spcPct val="100000"/>
              </a:lnSpc>
              <a:buNone/>
            </a:pPr>
            <a:r>
              <a:rPr b="0" lang="en-US" sz="6600" spc="-80" strike="noStrike" cap="all">
                <a:solidFill>
                  <a:srgbClr val="000000"/>
                </a:solidFill>
                <a:latin typeface="Arial Black"/>
              </a:rPr>
              <a:t>I</a:t>
            </a:r>
            <a:r>
              <a:rPr b="0" lang="en-US" sz="6600" spc="-80" strike="noStrike" cap="all">
                <a:solidFill>
                  <a:srgbClr val="000000"/>
                </a:solidFill>
                <a:latin typeface="Arial Black"/>
              </a:rPr>
              <a:t>n</a:t>
            </a:r>
            <a:r>
              <a:rPr b="0" lang="en-US" sz="6600" spc="-80" strike="noStrike" cap="all">
                <a:solidFill>
                  <a:srgbClr val="000000"/>
                </a:solidFill>
                <a:latin typeface="Arial Black"/>
              </a:rPr>
              <a:t>t</a:t>
            </a:r>
            <a:r>
              <a:rPr b="0" lang="en-US" sz="6600" spc="-80" strike="noStrike" cap="all">
                <a:solidFill>
                  <a:srgbClr val="000000"/>
                </a:solidFill>
                <a:latin typeface="Arial Black"/>
              </a:rPr>
              <a:t>r</a:t>
            </a:r>
            <a:r>
              <a:rPr b="0" lang="en-US" sz="6600" spc="-80" strike="noStrike" cap="all">
                <a:solidFill>
                  <a:srgbClr val="000000"/>
                </a:solidFill>
                <a:latin typeface="Arial Black"/>
              </a:rPr>
              <a:t>o</a:t>
            </a:r>
            <a:r>
              <a:rPr b="0" lang="en-US" sz="6600" spc="-80" strike="noStrike" cap="all">
                <a:solidFill>
                  <a:srgbClr val="000000"/>
                </a:solidFill>
                <a:latin typeface="Arial Black"/>
              </a:rPr>
              <a:t>d</a:t>
            </a:r>
            <a:r>
              <a:rPr b="0" lang="en-US" sz="6600" spc="-80" strike="noStrike" cap="all">
                <a:solidFill>
                  <a:srgbClr val="000000"/>
                </a:solidFill>
                <a:latin typeface="Arial Black"/>
              </a:rPr>
              <a:t>u</a:t>
            </a:r>
            <a:r>
              <a:rPr b="0" lang="en-US" sz="6600" spc="-80" strike="noStrike" cap="all">
                <a:solidFill>
                  <a:srgbClr val="000000"/>
                </a:solidFill>
                <a:latin typeface="Arial Black"/>
              </a:rPr>
              <a:t>c</a:t>
            </a:r>
            <a:r>
              <a:rPr b="0" lang="en-US" sz="6600" spc="-80" strike="noStrike" cap="all">
                <a:solidFill>
                  <a:srgbClr val="000000"/>
                </a:solidFill>
                <a:latin typeface="Arial Black"/>
              </a:rPr>
              <a:t>t</a:t>
            </a:r>
            <a:r>
              <a:rPr b="0" lang="en-US" sz="6600" spc="-80" strike="noStrike" cap="all">
                <a:solidFill>
                  <a:srgbClr val="000000"/>
                </a:solidFill>
                <a:latin typeface="Arial Black"/>
              </a:rPr>
              <a:t>i</a:t>
            </a:r>
            <a:r>
              <a:rPr b="0" lang="en-US" sz="6600" spc="-80" strike="noStrike" cap="all">
                <a:solidFill>
                  <a:srgbClr val="000000"/>
                </a:solidFill>
                <a:latin typeface="Arial Black"/>
              </a:rPr>
              <a:t>o</a:t>
            </a:r>
            <a:r>
              <a:rPr b="0" lang="en-US" sz="6600" spc="-80" strike="noStrike" cap="all">
                <a:solidFill>
                  <a:srgbClr val="000000"/>
                </a:solidFill>
                <a:latin typeface="Arial Black"/>
              </a:rPr>
              <a:t>n</a:t>
            </a:r>
            <a:r>
              <a:rPr b="0" lang="en-US" sz="6600" spc="-80" strike="noStrike" cap="all">
                <a:solidFill>
                  <a:srgbClr val="000000"/>
                </a:solidFill>
                <a:latin typeface="Arial Black"/>
              </a:rPr>
              <a:t> </a:t>
            </a:r>
            <a:r>
              <a:rPr b="0" lang="en-US" sz="6600" spc="-80" strike="noStrike" cap="all">
                <a:solidFill>
                  <a:srgbClr val="000000"/>
                </a:solidFill>
                <a:latin typeface="Arial Black"/>
              </a:rPr>
              <a:t>t</a:t>
            </a:r>
            <a:r>
              <a:rPr b="0" lang="en-US" sz="6600" spc="-80" strike="noStrike" cap="all">
                <a:solidFill>
                  <a:srgbClr val="000000"/>
                </a:solidFill>
                <a:latin typeface="Arial Black"/>
              </a:rPr>
              <a:t>o</a:t>
            </a:r>
            <a:r>
              <a:rPr b="0" lang="en-US" sz="6600" spc="-80" strike="noStrike" cap="all">
                <a:solidFill>
                  <a:srgbClr val="000000"/>
                </a:solidFill>
                <a:latin typeface="Arial Black"/>
              </a:rPr>
              <a:t> </a:t>
            </a:r>
            <a:br/>
            <a:r>
              <a:rPr b="0" lang="en-US" sz="6600" spc="-80" strike="noStrike" cap="all">
                <a:solidFill>
                  <a:srgbClr val="000000"/>
                </a:solidFill>
                <a:latin typeface="Arial Black"/>
              </a:rPr>
              <a:t>D</a:t>
            </a:r>
            <a:r>
              <a:rPr b="0" lang="en-US" sz="6600" spc="-80" strike="noStrike" cap="all">
                <a:solidFill>
                  <a:srgbClr val="000000"/>
                </a:solidFill>
                <a:latin typeface="Arial Black"/>
              </a:rPr>
              <a:t>a</a:t>
            </a:r>
            <a:r>
              <a:rPr b="0" lang="en-US" sz="6600" spc="-80" strike="noStrike" cap="all">
                <a:solidFill>
                  <a:srgbClr val="000000"/>
                </a:solidFill>
                <a:latin typeface="Arial Black"/>
              </a:rPr>
              <a:t>t</a:t>
            </a:r>
            <a:r>
              <a:rPr b="0" lang="en-US" sz="6600" spc="-80" strike="noStrike" cap="all">
                <a:solidFill>
                  <a:srgbClr val="000000"/>
                </a:solidFill>
                <a:latin typeface="Arial Black"/>
              </a:rPr>
              <a:t>a</a:t>
            </a:r>
            <a:r>
              <a:rPr b="0" lang="en-US" sz="6600" spc="-80" strike="noStrike" cap="all">
                <a:solidFill>
                  <a:srgbClr val="000000"/>
                </a:solidFill>
                <a:latin typeface="Arial Black"/>
              </a:rPr>
              <a:t> </a:t>
            </a:r>
            <a:r>
              <a:rPr b="0" lang="en-US" sz="6600" spc="-80" strike="noStrike" cap="all">
                <a:solidFill>
                  <a:srgbClr val="000000"/>
                </a:solidFill>
                <a:latin typeface="Arial Black"/>
              </a:rPr>
              <a:t>S</a:t>
            </a:r>
            <a:r>
              <a:rPr b="0" lang="en-US" sz="6600" spc="-80" strike="noStrike" cap="all">
                <a:solidFill>
                  <a:srgbClr val="000000"/>
                </a:solidFill>
                <a:latin typeface="Arial Black"/>
              </a:rPr>
              <a:t>c</a:t>
            </a:r>
            <a:r>
              <a:rPr b="0" lang="en-US" sz="6600" spc="-80" strike="noStrike" cap="all">
                <a:solidFill>
                  <a:srgbClr val="000000"/>
                </a:solidFill>
                <a:latin typeface="Arial Black"/>
              </a:rPr>
              <a:t>i</a:t>
            </a:r>
            <a:r>
              <a:rPr b="0" lang="en-US" sz="6600" spc="-80" strike="noStrike" cap="all">
                <a:solidFill>
                  <a:srgbClr val="000000"/>
                </a:solidFill>
                <a:latin typeface="Arial Black"/>
              </a:rPr>
              <a:t>e</a:t>
            </a:r>
            <a:r>
              <a:rPr b="0" lang="en-US" sz="6600" spc="-80" strike="noStrike" cap="all">
                <a:solidFill>
                  <a:srgbClr val="000000"/>
                </a:solidFill>
                <a:latin typeface="Arial Black"/>
              </a:rPr>
              <a:t>n</a:t>
            </a:r>
            <a:r>
              <a:rPr b="0" lang="en-US" sz="6600" spc="-80" strike="noStrike" cap="all">
                <a:solidFill>
                  <a:srgbClr val="000000"/>
                </a:solidFill>
                <a:latin typeface="Arial Black"/>
              </a:rPr>
              <a:t>c</a:t>
            </a:r>
            <a:r>
              <a:rPr b="0" lang="en-US" sz="6600" spc="-80" strike="noStrike" cap="all">
                <a:solidFill>
                  <a:srgbClr val="000000"/>
                </a:solidFill>
                <a:latin typeface="Arial Black"/>
              </a:rPr>
              <a:t>e</a:t>
            </a:r>
            <a:endParaRPr b="0" lang="en-US" sz="6600" spc="-1" strike="noStrike">
              <a:solidFill>
                <a:srgbClr val="000000"/>
              </a:solidFill>
              <a:latin typeface="Arial"/>
            </a:endParaRPr>
          </a:p>
        </p:txBody>
      </p:sp>
      <p:sp>
        <p:nvSpPr>
          <p:cNvPr id="138" name="PlaceHolder 2"/>
          <p:cNvSpPr>
            <a:spLocks noGrp="1"/>
          </p:cNvSpPr>
          <p:nvPr>
            <p:ph type="subTitle"/>
          </p:nvPr>
        </p:nvSpPr>
        <p:spPr>
          <a:xfrm>
            <a:off x="690120" y="3986640"/>
            <a:ext cx="9143640" cy="914040"/>
          </a:xfrm>
          <a:prstGeom prst="rect">
            <a:avLst/>
          </a:prstGeom>
          <a:noFill/>
          <a:ln w="0">
            <a:noFill/>
          </a:ln>
        </p:spPr>
        <p:txBody>
          <a:bodyPr anchor="t">
            <a:normAutofit/>
          </a:bodyPr>
          <a:p>
            <a:pPr>
              <a:lnSpc>
                <a:spcPct val="100000"/>
              </a:lnSpc>
              <a:spcBef>
                <a:spcPts val="400"/>
              </a:spcBef>
              <a:spcAft>
                <a:spcPts val="601"/>
              </a:spcAft>
              <a:buNone/>
              <a:tabLst>
                <a:tab algn="l" pos="0"/>
              </a:tabLst>
            </a:pPr>
            <a:r>
              <a:rPr b="0" lang="en-US" sz="2000" spc="117" strike="noStrike" cap="all">
                <a:solidFill>
                  <a:srgbClr val="d1282e"/>
                </a:solidFill>
                <a:latin typeface="Arial Black"/>
              </a:rPr>
              <a:t>J</a:t>
            </a:r>
            <a:r>
              <a:rPr b="0" lang="en-US" sz="2000" spc="117" strike="noStrike" cap="all">
                <a:solidFill>
                  <a:srgbClr val="d1282e"/>
                </a:solidFill>
                <a:latin typeface="Arial Black"/>
              </a:rPr>
              <a:t>M</a:t>
            </a:r>
            <a:r>
              <a:rPr b="0" lang="en-US" sz="2000" spc="117" strike="noStrike" cap="all">
                <a:solidFill>
                  <a:srgbClr val="d1282e"/>
                </a:solidFill>
                <a:latin typeface="Arial Black"/>
              </a:rPr>
              <a:t>C</a:t>
            </a:r>
            <a:r>
              <a:rPr b="0" lang="en-US" sz="2000" spc="117" strike="noStrike" cap="all">
                <a:solidFill>
                  <a:srgbClr val="d1282e"/>
                </a:solidFill>
                <a:latin typeface="Arial Black"/>
              </a:rPr>
              <a:t>T </a:t>
            </a:r>
            <a:r>
              <a:rPr b="0" lang="en-US" sz="2000" spc="117" strike="noStrike" cap="all">
                <a:solidFill>
                  <a:srgbClr val="d1282e"/>
                </a:solidFill>
                <a:latin typeface="Arial Black"/>
              </a:rPr>
              <a:t>+ </a:t>
            </a:r>
            <a:r>
              <a:rPr b="0" lang="en-US" sz="2000" spc="117" strike="noStrike" cap="all">
                <a:solidFill>
                  <a:srgbClr val="d1282e"/>
                </a:solidFill>
                <a:latin typeface="Arial Black"/>
              </a:rPr>
              <a:t>E</a:t>
            </a:r>
            <a:r>
              <a:rPr b="0" lang="en-US" sz="2000" spc="117" strike="noStrike" cap="all">
                <a:solidFill>
                  <a:srgbClr val="d1282e"/>
                </a:solidFill>
                <a:latin typeface="Arial Black"/>
              </a:rPr>
              <a:t>G</a:t>
            </a:r>
            <a:endParaRPr b="0" lang="en-US" sz="2000" spc="-1" strike="noStrike">
              <a:latin typeface="Arial"/>
            </a:endParaRPr>
          </a:p>
        </p:txBody>
      </p:sp>
      <p:sp>
        <p:nvSpPr>
          <p:cNvPr id="139" name="TextBox 4"/>
          <p:cNvSpPr/>
          <p:nvPr/>
        </p:nvSpPr>
        <p:spPr>
          <a:xfrm>
            <a:off x="690120" y="4951080"/>
            <a:ext cx="2776320" cy="1582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400" spc="-1" strike="noStrike">
                <a:solidFill>
                  <a:srgbClr val="000000"/>
                </a:solidFill>
                <a:latin typeface="Arial"/>
              </a:rPr>
              <a:t>Lecture #15 – 03/14/2022</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400" spc="-1" strike="noStrike">
                <a:solidFill>
                  <a:srgbClr val="000000"/>
                </a:solidFill>
                <a:latin typeface="Arial"/>
              </a:rPr>
              <a:t>CMSC320</a:t>
            </a:r>
            <a:endParaRPr b="0" lang="en-US" sz="1400" spc="-1" strike="noStrike">
              <a:latin typeface="Arial"/>
            </a:endParaRPr>
          </a:p>
          <a:p>
            <a:pPr>
              <a:lnSpc>
                <a:spcPct val="100000"/>
              </a:lnSpc>
              <a:buNone/>
            </a:pPr>
            <a:r>
              <a:rPr b="1" lang="en-US" sz="1400" spc="-1" strike="noStrike">
                <a:solidFill>
                  <a:srgbClr val="000000"/>
                </a:solidFill>
                <a:latin typeface="Arial"/>
              </a:rPr>
              <a:t>Mondays &amp; Wednesdays</a:t>
            </a:r>
            <a:endParaRPr b="0" lang="en-US" sz="1400" spc="-1" strike="noStrike">
              <a:latin typeface="Arial"/>
            </a:endParaRPr>
          </a:p>
          <a:p>
            <a:pPr>
              <a:lnSpc>
                <a:spcPct val="100000"/>
              </a:lnSpc>
              <a:buNone/>
            </a:pPr>
            <a:br/>
            <a:br/>
            <a:r>
              <a:rPr b="1" lang="en-US" sz="1400" spc="-1" strike="noStrike">
                <a:solidFill>
                  <a:srgbClr val="000000"/>
                </a:solidFill>
                <a:latin typeface="Arial"/>
              </a:rPr>
              <a:t>https://cmsc320.github.io/</a:t>
            </a:r>
            <a:endParaRPr b="0" lang="en-US" sz="1400" spc="-1" strike="noStrike">
              <a:latin typeface="Arial"/>
            </a:endParaRPr>
          </a:p>
        </p:txBody>
      </p:sp>
      <p:pic>
        <p:nvPicPr>
          <p:cNvPr id="140" name="Picture 6" descr=""/>
          <p:cNvPicPr/>
          <p:nvPr/>
        </p:nvPicPr>
        <p:blipFill>
          <a:blip r:embed="rId1"/>
          <a:stretch/>
        </p:blipFill>
        <p:spPr>
          <a:xfrm>
            <a:off x="7892640" y="5257800"/>
            <a:ext cx="3721680" cy="1293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U</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i</a:t>
            </a:r>
            <a:r>
              <a:rPr b="0" lang="en-US" sz="3600" spc="-60" strike="noStrike" cap="all">
                <a:solidFill>
                  <a:srgbClr val="d1282e"/>
                </a:solidFill>
                <a:latin typeface="Arial Black"/>
              </a:rPr>
              <a:t>s </a:t>
            </a:r>
            <a:r>
              <a:rPr b="0" lang="en-US" sz="3600" spc="-60" strike="noStrike" cap="all">
                <a:solidFill>
                  <a:srgbClr val="d1282e"/>
                </a:solidFill>
                <a:latin typeface="Arial Black"/>
              </a:rPr>
              <a:t>h</a:t>
            </a:r>
            <a:r>
              <a:rPr b="0" lang="en-US" sz="3600" spc="-60" strike="noStrike" cap="all">
                <a:solidFill>
                  <a:srgbClr val="d1282e"/>
                </a:solidFill>
                <a:latin typeface="Arial Black"/>
              </a:rPr>
              <a:t>a</a:t>
            </a:r>
            <a:r>
              <a:rPr b="0" lang="en-US" sz="3600" spc="-60" strike="noStrike" cap="all">
                <a:solidFill>
                  <a:srgbClr val="d1282e"/>
                </a:solidFill>
                <a:latin typeface="Arial Black"/>
              </a:rPr>
              <a:t>r</a:t>
            </a:r>
            <a:r>
              <a:rPr b="0" lang="en-US" sz="3600" spc="-60" strike="noStrike" cap="all">
                <a:solidFill>
                  <a:srgbClr val="d1282e"/>
                </a:solidFill>
                <a:latin typeface="Arial Black"/>
              </a:rPr>
              <a:t>d</a:t>
            </a:r>
            <a:endParaRPr b="0" lang="en-US" sz="3600" spc="-1" strike="noStrike">
              <a:solidFill>
                <a:srgbClr val="000000"/>
              </a:solidFill>
              <a:latin typeface="Arial"/>
            </a:endParaRPr>
          </a:p>
        </p:txBody>
      </p:sp>
      <p:sp>
        <p:nvSpPr>
          <p:cNvPr id="169" name="Rounded Rectangle 5"/>
          <p:cNvSpPr/>
          <p:nvPr/>
        </p:nvSpPr>
        <p:spPr>
          <a:xfrm>
            <a:off x="1981080" y="1766880"/>
            <a:ext cx="8097840" cy="19990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Arial"/>
              </a:rPr>
              <a:t>One morning I shot an elephant in my pajamas.</a:t>
            </a:r>
            <a:endParaRPr b="0" lang="en-US" sz="2800" spc="-1" strike="noStrike">
              <a:latin typeface="Arial"/>
            </a:endParaRPr>
          </a:p>
          <a:p>
            <a:pPr algn="ctr">
              <a:lnSpc>
                <a:spcPct val="100000"/>
              </a:lnSpc>
              <a:buNone/>
            </a:pPr>
            <a:endParaRPr b="0" lang="en-US" sz="2800" spc="-1" strike="noStrike">
              <a:latin typeface="Arial"/>
            </a:endParaRPr>
          </a:p>
          <a:p>
            <a:pPr algn="ctr">
              <a:lnSpc>
                <a:spcPct val="100000"/>
              </a:lnSpc>
              <a:buNone/>
            </a:pPr>
            <a:r>
              <a:rPr b="0" lang="en-US" sz="2800" spc="-1" strike="noStrike">
                <a:solidFill>
                  <a:srgbClr val="ffffff"/>
                </a:solidFill>
                <a:latin typeface="Arial"/>
              </a:rPr>
              <a:t>How he got into my pajamas, I'll never know.</a:t>
            </a:r>
            <a:endParaRPr b="0" lang="en-US" sz="2800" spc="-1" strike="noStrike">
              <a:latin typeface="Arial"/>
            </a:endParaRPr>
          </a:p>
        </p:txBody>
      </p:sp>
      <p:sp>
        <p:nvSpPr>
          <p:cNvPr id="170" name="TextBox 6"/>
          <p:cNvSpPr/>
          <p:nvPr/>
        </p:nvSpPr>
        <p:spPr>
          <a:xfrm>
            <a:off x="7119000" y="3765960"/>
            <a:ext cx="280476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Groucho Marx</a:t>
            </a:r>
            <a:endParaRPr b="0" lang="en-US" sz="1800" spc="-1" strike="noStrike">
              <a:latin typeface="Arial"/>
            </a:endParaRPr>
          </a:p>
        </p:txBody>
      </p:sp>
      <p:pic>
        <p:nvPicPr>
          <p:cNvPr id="171" name="Picture 7" descr=""/>
          <p:cNvPicPr/>
          <p:nvPr/>
        </p:nvPicPr>
        <p:blipFill>
          <a:blip r:embed="rId1"/>
          <a:stretch/>
        </p:blipFill>
        <p:spPr>
          <a:xfrm>
            <a:off x="0" y="4572000"/>
            <a:ext cx="2260800" cy="2285640"/>
          </a:xfrm>
          <a:prstGeom prst="rect">
            <a:avLst/>
          </a:prstGeom>
          <a:ln w="0">
            <a:noFill/>
          </a:ln>
        </p:spPr>
      </p:pic>
      <p:grpSp>
        <p:nvGrpSpPr>
          <p:cNvPr id="172" name="Group 11"/>
          <p:cNvGrpSpPr/>
          <p:nvPr/>
        </p:nvGrpSpPr>
        <p:grpSpPr>
          <a:xfrm>
            <a:off x="5274720" y="4170600"/>
            <a:ext cx="4295520" cy="2478960"/>
            <a:chOff x="5274720" y="4170600"/>
            <a:chExt cx="4295520" cy="2478960"/>
          </a:xfrm>
        </p:grpSpPr>
        <p:pic>
          <p:nvPicPr>
            <p:cNvPr id="173" name="Picture 9" descr=""/>
            <p:cNvPicPr/>
            <p:nvPr/>
          </p:nvPicPr>
          <p:blipFill>
            <a:blip r:embed="rId2"/>
            <a:stretch/>
          </p:blipFill>
          <p:spPr>
            <a:xfrm>
              <a:off x="5274720" y="4170600"/>
              <a:ext cx="3246120" cy="2478960"/>
            </a:xfrm>
            <a:prstGeom prst="rect">
              <a:avLst/>
            </a:prstGeom>
            <a:ln w="0">
              <a:noFill/>
            </a:ln>
          </p:spPr>
        </p:pic>
        <p:sp>
          <p:nvSpPr>
            <p:cNvPr id="174" name="TextBox 10"/>
            <p:cNvSpPr/>
            <p:nvPr/>
          </p:nvSpPr>
          <p:spPr>
            <a:xfrm>
              <a:off x="8229600" y="4572000"/>
              <a:ext cx="1340640" cy="1431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8800" spc="-1" strike="noStrike">
                  <a:solidFill>
                    <a:srgbClr val="000000"/>
                  </a:solidFill>
                  <a:latin typeface="Arial"/>
                </a:rPr>
                <a:t>?</a:t>
              </a:r>
              <a:endParaRPr b="0" lang="en-US" sz="8800" spc="-1" strike="noStrike">
                <a:latin typeface="Arial"/>
              </a:endParaRPr>
            </a:p>
          </p:txBody>
        </p:sp>
      </p:grpSp>
      <p:sp>
        <p:nvSpPr>
          <p:cNvPr id="3" name="PlaceHolder 2"/>
          <p:cNvSpPr>
            <a:spLocks noGrp="1"/>
          </p:cNvSpPr>
          <p:nvPr>
            <p:ph type="sldNum" idx="6"/>
          </p:nvPr>
        </p:nvSpPr>
        <p:spPr/>
        <p:txBody>
          <a:bodyPr/>
          <a:p>
            <a:fld id="{FE9C2A0E-C756-41BB-B804-D850B750B029}" type="slidenum">
              <a:t>10</a:t>
            </a:fld>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69"/>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170"/>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171"/>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U</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i</a:t>
            </a:r>
            <a:r>
              <a:rPr b="0" lang="en-US" sz="3600" spc="-60" strike="noStrike" cap="all">
                <a:solidFill>
                  <a:srgbClr val="d1282e"/>
                </a:solidFill>
                <a:latin typeface="Arial Black"/>
              </a:rPr>
              <a:t>s </a:t>
            </a:r>
            <a:r>
              <a:rPr b="0" lang="en-US" sz="3600" spc="-60" strike="noStrike" cap="all">
                <a:solidFill>
                  <a:srgbClr val="d1282e"/>
                </a:solidFill>
                <a:latin typeface="Arial Black"/>
              </a:rPr>
              <a:t>h</a:t>
            </a:r>
            <a:r>
              <a:rPr b="0" lang="en-US" sz="3600" spc="-60" strike="noStrike" cap="all">
                <a:solidFill>
                  <a:srgbClr val="d1282e"/>
                </a:solidFill>
                <a:latin typeface="Arial Black"/>
              </a:rPr>
              <a:t>a</a:t>
            </a:r>
            <a:r>
              <a:rPr b="0" lang="en-US" sz="3600" spc="-60" strike="noStrike" cap="all">
                <a:solidFill>
                  <a:srgbClr val="d1282e"/>
                </a:solidFill>
                <a:latin typeface="Arial Black"/>
              </a:rPr>
              <a:t>r</a:t>
            </a:r>
            <a:r>
              <a:rPr b="0" lang="en-US" sz="3600" spc="-60" strike="noStrike" cap="all">
                <a:solidFill>
                  <a:srgbClr val="d1282e"/>
                </a:solidFill>
                <a:latin typeface="Arial Black"/>
              </a:rPr>
              <a:t>d</a:t>
            </a:r>
            <a:endParaRPr b="0" lang="en-US" sz="3600" spc="-1" strike="noStrike">
              <a:solidFill>
                <a:srgbClr val="000000"/>
              </a:solidFill>
              <a:latin typeface="Arial"/>
            </a:endParaRPr>
          </a:p>
        </p:txBody>
      </p:sp>
      <p:sp>
        <p:nvSpPr>
          <p:cNvPr id="176"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The Winograd Schema Challenge: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Proposed by Levesque as a complement to the Turing Test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Formally, need to pick out the antecedent of an ambiguous pronoun: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Levesque argues that understanding such sentences requires more than NLP, but also commonsense reasoning and deep contextual reasoning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pic>
        <p:nvPicPr>
          <p:cNvPr id="177" name="Picture 4" descr=""/>
          <p:cNvPicPr/>
          <p:nvPr/>
        </p:nvPicPr>
        <p:blipFill>
          <a:blip r:embed="rId1"/>
          <a:stretch/>
        </p:blipFill>
        <p:spPr>
          <a:xfrm>
            <a:off x="10145160" y="324720"/>
            <a:ext cx="1712160" cy="1712160"/>
          </a:xfrm>
          <a:prstGeom prst="rect">
            <a:avLst/>
          </a:prstGeom>
          <a:ln w="0">
            <a:noFill/>
          </a:ln>
        </p:spPr>
      </p:pic>
      <p:sp>
        <p:nvSpPr>
          <p:cNvPr id="178" name="Rounded Rectangle 5"/>
          <p:cNvSpPr/>
          <p:nvPr/>
        </p:nvSpPr>
        <p:spPr>
          <a:xfrm>
            <a:off x="2046960" y="3213360"/>
            <a:ext cx="8097840" cy="14518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Arial"/>
              </a:rPr>
              <a:t>The city </a:t>
            </a:r>
            <a:r>
              <a:rPr b="0" lang="en-US" sz="2800" spc="-1" strike="noStrike">
                <a:solidFill>
                  <a:srgbClr val="f5c201"/>
                </a:solidFill>
                <a:latin typeface="Arial"/>
              </a:rPr>
              <a:t>councilmen</a:t>
            </a:r>
            <a:r>
              <a:rPr b="0" lang="en-US" sz="2800" spc="-1" strike="noStrike">
                <a:solidFill>
                  <a:srgbClr val="ffffff"/>
                </a:solidFill>
                <a:latin typeface="Arial"/>
              </a:rPr>
              <a:t> refused the </a:t>
            </a:r>
            <a:r>
              <a:rPr b="0" lang="en-US" sz="2800" spc="-1" strike="noStrike">
                <a:solidFill>
                  <a:srgbClr val="f5c201"/>
                </a:solidFill>
                <a:latin typeface="Arial"/>
              </a:rPr>
              <a:t>demonstrators</a:t>
            </a:r>
            <a:r>
              <a:rPr b="0" lang="en-US" sz="2800" spc="-1" strike="noStrike">
                <a:solidFill>
                  <a:srgbClr val="ffffff"/>
                </a:solidFill>
                <a:latin typeface="Arial"/>
              </a:rPr>
              <a:t> a permit because </a:t>
            </a:r>
            <a:r>
              <a:rPr b="0" lang="en-US" sz="2800" spc="-1" strike="noStrike">
                <a:solidFill>
                  <a:srgbClr val="f5c201"/>
                </a:solidFill>
                <a:latin typeface="Arial"/>
              </a:rPr>
              <a:t>they</a:t>
            </a:r>
            <a:r>
              <a:rPr b="0" lang="en-US" sz="2800" spc="-1" strike="noStrike">
                <a:solidFill>
                  <a:srgbClr val="ffffff"/>
                </a:solidFill>
                <a:latin typeface="Arial"/>
              </a:rPr>
              <a:t> </a:t>
            </a:r>
            <a:r>
              <a:rPr b="0" lang="en-US" sz="2800" spc="-1" strike="noStrike">
                <a:solidFill>
                  <a:srgbClr val="d1282e"/>
                </a:solidFill>
                <a:latin typeface="Arial"/>
              </a:rPr>
              <a:t>[feared/advocated] </a:t>
            </a:r>
            <a:r>
              <a:rPr b="0" lang="en-US" sz="2800" spc="-1" strike="noStrike">
                <a:solidFill>
                  <a:srgbClr val="ffffff"/>
                </a:solidFill>
                <a:latin typeface="Arial"/>
              </a:rPr>
              <a:t>violence.</a:t>
            </a:r>
            <a:endParaRPr b="0" lang="en-US" sz="2800" spc="-1" strike="noStrike">
              <a:latin typeface="Arial"/>
            </a:endParaRPr>
          </a:p>
        </p:txBody>
      </p:sp>
      <p:sp>
        <p:nvSpPr>
          <p:cNvPr id="179" name="TextBox 6"/>
          <p:cNvSpPr/>
          <p:nvPr/>
        </p:nvSpPr>
        <p:spPr>
          <a:xfrm>
            <a:off x="7335360" y="4795560"/>
            <a:ext cx="266220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Terry Winograd</a:t>
            </a:r>
            <a:endParaRPr b="0" lang="en-US" sz="1800" spc="-1" strike="noStrike">
              <a:latin typeface="Arial"/>
            </a:endParaRPr>
          </a:p>
        </p:txBody>
      </p:sp>
      <p:sp>
        <p:nvSpPr>
          <p:cNvPr id="4" name="PlaceHolder 3"/>
          <p:cNvSpPr>
            <a:spLocks noGrp="1"/>
          </p:cNvSpPr>
          <p:nvPr>
            <p:ph type="sldNum" idx="6"/>
          </p:nvPr>
        </p:nvSpPr>
        <p:spPr/>
        <p:txBody>
          <a:bodyPr/>
          <a:p>
            <a:fld id="{4663A50C-1C41-4BD0-A4A2-3EE6E360F352}" type="slidenum">
              <a:t>11</a:t>
            </a:fld>
          </a:p>
        </p:txBody>
      </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178"/>
                                        </p:tgtEl>
                                        <p:attrNameLst>
                                          <p:attrName>style.visibility</p:attrName>
                                        </p:attrNameLst>
                                      </p:cBhvr>
                                      <p:to>
                                        <p:strVal val="visible"/>
                                      </p:to>
                                    </p:set>
                                  </p:childTnLst>
                                </p:cTn>
                              </p:par>
                              <p:par>
                                <p:cTn id="243" nodeType="withEffect" fill="hold" presetClass="entr" presetID="1">
                                  <p:stCondLst>
                                    <p:cond delay="0"/>
                                  </p:stCondLst>
                                  <p:childTnLst>
                                    <p:set>
                                      <p:cBhvr>
                                        <p:cTn id="244" dur="1" fill="hold">
                                          <p:stCondLst>
                                            <p:cond delay="0"/>
                                          </p:stCondLst>
                                        </p:cTn>
                                        <p:tgtEl>
                                          <p:spTgt spid="179"/>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1">
                                  <p:stCondLst>
                                    <p:cond delay="0"/>
                                  </p:stCondLst>
                                  <p:childTnLst>
                                    <p:set>
                                      <p:cBhvr>
                                        <p:cTn id="248"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U</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i</a:t>
            </a:r>
            <a:r>
              <a:rPr b="0" lang="en-US" sz="3600" spc="-60" strike="noStrike" cap="all">
                <a:solidFill>
                  <a:srgbClr val="d1282e"/>
                </a:solidFill>
                <a:latin typeface="Arial Black"/>
              </a:rPr>
              <a:t>s </a:t>
            </a:r>
            <a:r>
              <a:rPr b="0" lang="en-US" sz="3600" spc="-60" strike="noStrike" cap="all">
                <a:solidFill>
                  <a:srgbClr val="d1282e"/>
                </a:solidFill>
                <a:latin typeface="Arial Black"/>
              </a:rPr>
              <a:t>h</a:t>
            </a:r>
            <a:r>
              <a:rPr b="0" lang="en-US" sz="3600" spc="-60" strike="noStrike" cap="all">
                <a:solidFill>
                  <a:srgbClr val="d1282e"/>
                </a:solidFill>
                <a:latin typeface="Arial Black"/>
              </a:rPr>
              <a:t>a</a:t>
            </a:r>
            <a:r>
              <a:rPr b="0" lang="en-US" sz="3600" spc="-60" strike="noStrike" cap="all">
                <a:solidFill>
                  <a:srgbClr val="d1282e"/>
                </a:solidFill>
                <a:latin typeface="Arial Black"/>
              </a:rPr>
              <a:t>r</a:t>
            </a:r>
            <a:r>
              <a:rPr b="0" lang="en-US" sz="3600" spc="-60" strike="noStrike" cap="all">
                <a:solidFill>
                  <a:srgbClr val="d1282e"/>
                </a:solidFill>
                <a:latin typeface="Arial Black"/>
              </a:rPr>
              <a:t>d</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sp>
        <p:nvSpPr>
          <p:cNvPr id="181" name="PlaceHolder 2"/>
          <p:cNvSpPr>
            <a:spLocks noGrp="1"/>
          </p:cNvSpPr>
          <p:nvPr>
            <p:ph/>
          </p:nvPr>
        </p:nvSpPr>
        <p:spPr>
          <a:xfrm>
            <a:off x="609480" y="5354640"/>
            <a:ext cx="10159560" cy="77112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Perhaps we can get some signal (in this case, sentiment) without truly understanding the text </a:t>
            </a:r>
            <a:r>
              <a:rPr b="1" lang="en-US" sz="2000" spc="-1" strike="noStrike">
                <a:solidFill>
                  <a:srgbClr val="000000"/>
                </a:solidFill>
                <a:latin typeface="Arial"/>
              </a:rPr>
              <a:t>…</a:t>
            </a:r>
            <a:endParaRPr b="1" lang="en-US" sz="2000" spc="-1" strike="noStrike">
              <a:solidFill>
                <a:srgbClr val="000000"/>
              </a:solidFill>
              <a:latin typeface="Arial"/>
            </a:endParaRPr>
          </a:p>
        </p:txBody>
      </p:sp>
      <p:grpSp>
        <p:nvGrpSpPr>
          <p:cNvPr id="182" name="Group 6"/>
          <p:cNvGrpSpPr/>
          <p:nvPr/>
        </p:nvGrpSpPr>
        <p:grpSpPr>
          <a:xfrm>
            <a:off x="609480" y="3616920"/>
            <a:ext cx="10993680" cy="1670400"/>
            <a:chOff x="609480" y="3616920"/>
            <a:chExt cx="10993680" cy="1670400"/>
          </a:xfrm>
        </p:grpSpPr>
        <p:sp>
          <p:nvSpPr>
            <p:cNvPr id="183" name="Rounded Rectangle 4"/>
            <p:cNvSpPr/>
            <p:nvPr/>
          </p:nvSpPr>
          <p:spPr>
            <a:xfrm>
              <a:off x="609480" y="3616920"/>
              <a:ext cx="10993680" cy="130536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000" spc="-1" strike="noStrike">
                  <a:solidFill>
                    <a:srgbClr val="ffffff"/>
                  </a:solidFill>
                  <a:latin typeface="Arial"/>
                </a:rPr>
                <a:t>a horrible stupid game,it's like 5 years ago game,900p 20~30f, i don't play this **** anymore it's like someone give me a **** to play ,no this time sorry,so Nintendo go f yourself pls</a:t>
              </a:r>
              <a:endParaRPr b="0" lang="en-US" sz="2000" spc="-1" strike="noStrike">
                <a:latin typeface="Arial"/>
              </a:endParaRPr>
            </a:p>
          </p:txBody>
        </p:sp>
        <p:sp>
          <p:nvSpPr>
            <p:cNvPr id="184" name="TextBox 5"/>
            <p:cNvSpPr/>
            <p:nvPr/>
          </p:nvSpPr>
          <p:spPr>
            <a:xfrm>
              <a:off x="7020720" y="4922640"/>
              <a:ext cx="456156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Nsucks7752, March 6, 2017, Metacritic</a:t>
              </a:r>
              <a:endParaRPr b="0" lang="en-US" sz="1800" spc="-1" strike="noStrike">
                <a:latin typeface="Arial"/>
              </a:endParaRPr>
            </a:p>
          </p:txBody>
        </p:sp>
      </p:grpSp>
      <p:grpSp>
        <p:nvGrpSpPr>
          <p:cNvPr id="185" name="Group 7"/>
          <p:cNvGrpSpPr/>
          <p:nvPr/>
        </p:nvGrpSpPr>
        <p:grpSpPr>
          <a:xfrm>
            <a:off x="609480" y="1879200"/>
            <a:ext cx="10993680" cy="1670400"/>
            <a:chOff x="609480" y="1879200"/>
            <a:chExt cx="10993680" cy="1670400"/>
          </a:xfrm>
        </p:grpSpPr>
        <p:sp>
          <p:nvSpPr>
            <p:cNvPr id="186" name="Rounded Rectangle 8"/>
            <p:cNvSpPr/>
            <p:nvPr/>
          </p:nvSpPr>
          <p:spPr>
            <a:xfrm>
              <a:off x="609480" y="1879200"/>
              <a:ext cx="10993680" cy="130536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000" spc="-1" strike="noStrike">
                  <a:solidFill>
                    <a:srgbClr val="ffffff"/>
                  </a:solidFill>
                  <a:latin typeface="Arial"/>
                </a:rPr>
                <a:t>I haven't played it that much yet, but it's shaping to be one of the greatest games ever made! It exudes beauty in every single pixel of it. It's a masterpiece. 10/10</a:t>
              </a:r>
              <a:endParaRPr b="0" lang="en-US" sz="2000" spc="-1" strike="noStrike">
                <a:latin typeface="Arial"/>
              </a:endParaRPr>
            </a:p>
          </p:txBody>
        </p:sp>
        <p:sp>
          <p:nvSpPr>
            <p:cNvPr id="187" name="TextBox 9"/>
            <p:cNvSpPr/>
            <p:nvPr/>
          </p:nvSpPr>
          <p:spPr>
            <a:xfrm>
              <a:off x="7020720" y="3184920"/>
              <a:ext cx="456156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fabchan, March 3, 2017, Metacritic</a:t>
              </a:r>
              <a:endParaRPr b="0" lang="en-US" sz="1800" spc="-1" strike="noStrike">
                <a:latin typeface="Arial"/>
              </a:endParaRPr>
            </a:p>
          </p:txBody>
        </p:sp>
      </p:grpSp>
      <p:pic>
        <p:nvPicPr>
          <p:cNvPr id="188" name="Picture 10" descr=""/>
          <p:cNvPicPr/>
          <p:nvPr/>
        </p:nvPicPr>
        <p:blipFill>
          <a:blip r:embed="rId1"/>
          <a:stretch/>
        </p:blipFill>
        <p:spPr>
          <a:xfrm>
            <a:off x="9555480" y="74160"/>
            <a:ext cx="2026440" cy="1588680"/>
          </a:xfrm>
          <a:prstGeom prst="rect">
            <a:avLst/>
          </a:prstGeom>
          <a:ln w="0">
            <a:noFill/>
          </a:ln>
        </p:spPr>
      </p:pic>
      <p:sp>
        <p:nvSpPr>
          <p:cNvPr id="4" name="PlaceHolder 3"/>
          <p:cNvSpPr>
            <a:spLocks noGrp="1"/>
          </p:cNvSpPr>
          <p:nvPr>
            <p:ph type="sldNum" idx="6"/>
          </p:nvPr>
        </p:nvSpPr>
        <p:spPr/>
        <p:txBody>
          <a:bodyPr/>
          <a:p>
            <a:fld id="{EC2E63C9-8F74-4F4E-B737-137006EB1960}" type="slidenum">
              <a:t>12</a:t>
            </a:fld>
          </a:p>
        </p:txBody>
      </p:sp>
    </p:spTree>
  </p:cSld>
  <mc:AlternateContent>
    <mc:Choice Requires="p14">
      <p:transition spd="slow" p14:dur="2000"/>
    </mc:Choice>
    <mc:Fallback>
      <p:transition spd="slow"/>
    </mc:Fallback>
  </mc:AlternateContent>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85"/>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188"/>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182"/>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t>
            </a:r>
            <a:r>
              <a:rPr b="0" lang="en-US" sz="3600" spc="-60" strike="noStrike" cap="all">
                <a:solidFill>
                  <a:srgbClr val="d1282e"/>
                </a:solidFill>
                <a:latin typeface="Arial Black"/>
              </a:rPr>
              <a:t>S</a:t>
            </a:r>
            <a:r>
              <a:rPr b="0" lang="en-US" sz="3600" spc="-60" strike="noStrike" cap="all">
                <a:solidFill>
                  <a:srgbClr val="d1282e"/>
                </a:solidFill>
                <a:latin typeface="Arial Black"/>
              </a:rPr>
              <a:t>o</a:t>
            </a:r>
            <a:r>
              <a:rPr b="0" lang="en-US" sz="3600" spc="-60" strike="noStrike" cap="all">
                <a:solidFill>
                  <a:srgbClr val="d1282e"/>
                </a:solidFill>
                <a:latin typeface="Arial Black"/>
              </a:rPr>
              <a:t>m</a:t>
            </a:r>
            <a:r>
              <a:rPr b="0" lang="en-US" sz="3600" spc="-60" strike="noStrike" cap="all">
                <a:solidFill>
                  <a:srgbClr val="d1282e"/>
                </a:solidFill>
                <a:latin typeface="Arial Black"/>
              </a:rPr>
              <a:t>e </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g</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l</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pic>
        <p:nvPicPr>
          <p:cNvPr id="190" name="Picture 5" descr=""/>
          <p:cNvPicPr/>
          <p:nvPr/>
        </p:nvPicPr>
        <p:blipFill>
          <a:blip r:embed="rId1"/>
          <a:stretch/>
        </p:blipFill>
        <p:spPr>
          <a:xfrm>
            <a:off x="491760" y="1683000"/>
            <a:ext cx="8736120" cy="5022000"/>
          </a:xfrm>
          <a:prstGeom prst="rect">
            <a:avLst/>
          </a:prstGeom>
          <a:ln w="0">
            <a:noFill/>
          </a:ln>
        </p:spPr>
      </p:pic>
      <p:grpSp>
        <p:nvGrpSpPr>
          <p:cNvPr id="191" name="Group 10"/>
          <p:cNvGrpSpPr/>
          <p:nvPr/>
        </p:nvGrpSpPr>
        <p:grpSpPr>
          <a:xfrm>
            <a:off x="8449200" y="489960"/>
            <a:ext cx="2799360" cy="1530000"/>
            <a:chOff x="8449200" y="489960"/>
            <a:chExt cx="2799360" cy="1530000"/>
          </a:xfrm>
        </p:grpSpPr>
        <p:pic>
          <p:nvPicPr>
            <p:cNvPr id="192" name="Picture 7" descr=""/>
            <p:cNvPicPr/>
            <p:nvPr/>
          </p:nvPicPr>
          <p:blipFill>
            <a:blip r:embed="rId2"/>
            <a:stretch/>
          </p:blipFill>
          <p:spPr>
            <a:xfrm>
              <a:off x="8449200" y="489960"/>
              <a:ext cx="1285560" cy="1530000"/>
            </a:xfrm>
            <a:prstGeom prst="rect">
              <a:avLst/>
            </a:prstGeom>
            <a:ln w="0">
              <a:noFill/>
            </a:ln>
          </p:spPr>
        </p:pic>
        <p:sp>
          <p:nvSpPr>
            <p:cNvPr id="193" name="TextBox 8"/>
            <p:cNvSpPr/>
            <p:nvPr/>
          </p:nvSpPr>
          <p:spPr>
            <a:xfrm>
              <a:off x="9725040" y="1089000"/>
              <a:ext cx="771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or</a:t>
              </a:r>
              <a:endParaRPr b="0" lang="en-US" sz="1800" spc="-1" strike="noStrike">
                <a:latin typeface="Arial"/>
              </a:endParaRPr>
            </a:p>
          </p:txBody>
        </p:sp>
        <p:pic>
          <p:nvPicPr>
            <p:cNvPr id="194" name="Picture 9" descr=""/>
            <p:cNvPicPr/>
            <p:nvPr/>
          </p:nvPicPr>
          <p:blipFill>
            <a:blip r:embed="rId3"/>
            <a:stretch/>
          </p:blipFill>
          <p:spPr>
            <a:xfrm>
              <a:off x="10029600" y="690120"/>
              <a:ext cx="1218960" cy="1155960"/>
            </a:xfrm>
            <a:prstGeom prst="rect">
              <a:avLst/>
            </a:prstGeom>
            <a:ln w="0">
              <a:noFill/>
            </a:ln>
          </p:spPr>
        </p:pic>
      </p:grpSp>
      <p:sp>
        <p:nvSpPr>
          <p:cNvPr id="195" name="TextBox 11"/>
          <p:cNvSpPr/>
          <p:nvPr/>
        </p:nvSpPr>
        <p:spPr>
          <a:xfrm>
            <a:off x="8243280" y="3891240"/>
            <a:ext cx="33523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Arial"/>
              </a:rPr>
              <a:t>Possible signals ?????????</a:t>
            </a:r>
            <a:endParaRPr b="0" lang="en-US" sz="1800" spc="-1" strike="noStrike">
              <a:latin typeface="Arial"/>
            </a:endParaRPr>
          </a:p>
        </p:txBody>
      </p:sp>
      <p:sp>
        <p:nvSpPr>
          <p:cNvPr id="3" name="PlaceHolder 2"/>
          <p:cNvSpPr>
            <a:spLocks noGrp="1"/>
          </p:cNvSpPr>
          <p:nvPr>
            <p:ph type="sldNum" idx="9"/>
          </p:nvPr>
        </p:nvSpPr>
        <p:spPr/>
        <p:txBody>
          <a:bodyPr/>
          <a:p>
            <a:fld id="{E180670C-0A03-4A24-BA25-6552318D59C0}" type="slidenum">
              <a:t>13</a:t>
            </a:fld>
          </a:p>
        </p:txBody>
      </p:sp>
    </p:spTree>
  </p:cSld>
  <mc:AlternateContent>
    <mc:Choice Requires="p14">
      <p:transition spd="slow" p14:dur="2000"/>
    </mc:Choice>
    <mc:Fallback>
      <p:transition spd="slow"/>
    </mc:Fallback>
  </mc:AlternateContent>
  <p:timing>
    <p:tnLst>
      <p:par>
        <p:cTn id="265" dur="indefinite" restart="never" nodeType="tmRoot">
          <p:childTnLst>
            <p:seq>
              <p:cTn id="266" dur="indefinite" nodeType="mainSeq">
                <p:childTnLst>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91"/>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190"/>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689440" y="152640"/>
            <a:ext cx="453672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t>
            </a:r>
            <a:r>
              <a:rPr b="0" lang="en-US" sz="3600" spc="-60" strike="noStrike" cap="all">
                <a:solidFill>
                  <a:srgbClr val="d1282e"/>
                </a:solidFill>
                <a:latin typeface="Arial Black"/>
              </a:rPr>
              <a:t>S</a:t>
            </a:r>
            <a:r>
              <a:rPr b="0" lang="en-US" sz="3600" spc="-60" strike="noStrike" cap="all">
                <a:solidFill>
                  <a:srgbClr val="d1282e"/>
                </a:solidFill>
                <a:latin typeface="Arial Black"/>
              </a:rPr>
              <a:t>o</a:t>
            </a:r>
            <a:r>
              <a:rPr b="0" lang="en-US" sz="3600" spc="-60" strike="noStrike" cap="all">
                <a:solidFill>
                  <a:srgbClr val="d1282e"/>
                </a:solidFill>
                <a:latin typeface="Arial Black"/>
              </a:rPr>
              <a:t>m</a:t>
            </a:r>
            <a:r>
              <a:rPr b="0" lang="en-US" sz="3600" spc="-60" strike="noStrike" cap="all">
                <a:solidFill>
                  <a:srgbClr val="d1282e"/>
                </a:solidFill>
                <a:latin typeface="Arial Black"/>
              </a:rPr>
              <a:t>e </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g</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l</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sp>
        <p:nvSpPr>
          <p:cNvPr id="197" name="PlaceHolder 2"/>
          <p:cNvSpPr>
            <a:spLocks noGrp="1"/>
          </p:cNvSpPr>
          <p:nvPr>
            <p:ph/>
          </p:nvPr>
        </p:nvSpPr>
        <p:spPr>
          <a:xfrm>
            <a:off x="5689440" y="1752480"/>
            <a:ext cx="391140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What type of article is this?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Sports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Political</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Dark comedy</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Reality TV</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entities are covered?</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And are they covered with positive or negative sentiment?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Possible signals ????????</a:t>
            </a:r>
            <a:endParaRPr b="1" lang="en-US" sz="2000" spc="-1" strike="noStrike">
              <a:solidFill>
                <a:srgbClr val="000000"/>
              </a:solidFill>
              <a:latin typeface="Arial"/>
            </a:endParaRPr>
          </a:p>
        </p:txBody>
      </p:sp>
      <p:pic>
        <p:nvPicPr>
          <p:cNvPr id="198" name="Picture 4" descr=""/>
          <p:cNvPicPr/>
          <p:nvPr/>
        </p:nvPicPr>
        <p:blipFill>
          <a:blip r:embed="rId1"/>
          <a:stretch/>
        </p:blipFill>
        <p:spPr>
          <a:xfrm>
            <a:off x="0" y="0"/>
            <a:ext cx="3986640" cy="6857640"/>
          </a:xfrm>
          <a:prstGeom prst="rect">
            <a:avLst/>
          </a:prstGeom>
          <a:ln w="0">
            <a:noFill/>
          </a:ln>
        </p:spPr>
      </p:pic>
      <p:sp>
        <p:nvSpPr>
          <p:cNvPr id="4" name="PlaceHolder 3"/>
          <p:cNvSpPr>
            <a:spLocks noGrp="1"/>
          </p:cNvSpPr>
          <p:nvPr>
            <p:ph type="sldNum" idx="6"/>
          </p:nvPr>
        </p:nvSpPr>
        <p:spPr/>
        <p:txBody>
          <a:bodyPr/>
          <a:p>
            <a:fld id="{A117C5E7-23F5-442D-8BB6-2292C5C08B8A}" type="slidenum">
              <a:t>14</a:t>
            </a:fld>
          </a:p>
        </p:txBody>
      </p:sp>
    </p:spTree>
  </p:cSld>
  <mc:AlternateContent>
    <mc:Choice Requires="p14">
      <p:transition spd="slow" p14:dur="2000"/>
    </mc:Choice>
    <mc:Fallback>
      <p:transition spd="slow"/>
    </mc:Fallback>
  </mc:AlternateContent>
  <p:timing>
    <p:tnLst>
      <p:par>
        <p:cTn id="277" dur="indefinite" restart="never" nodeType="tmRoot">
          <p:childTnLst>
            <p:seq>
              <p:cTn id="278" dur="indefinite" nodeType="mainSeq">
                <p:childTnLst>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198"/>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19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d</a:t>
            </a:r>
            <a:r>
              <a:rPr b="0" lang="en-US" sz="3600" spc="-60" strike="noStrike" cap="all">
                <a:solidFill>
                  <a:srgbClr val="d1282e"/>
                </a:solidFill>
                <a:latin typeface="Arial Black"/>
              </a:rPr>
              <a:t>e</a:t>
            </a:r>
            <a:r>
              <a:rPr b="0" lang="en-US" sz="3600" spc="-60" strike="noStrike" cap="all">
                <a:solidFill>
                  <a:srgbClr val="d1282e"/>
                </a:solidFill>
                <a:latin typeface="Arial Black"/>
              </a:rPr>
              <a:t>: </a:t>
            </a: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m</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o</a:t>
            </a:r>
            <a:r>
              <a:rPr b="0" lang="en-US" sz="3600" spc="-60" strike="noStrike" cap="all">
                <a:solidFill>
                  <a:srgbClr val="d1282e"/>
                </a:solidFill>
                <a:latin typeface="Arial Black"/>
              </a:rPr>
              <a:t>l</a:t>
            </a:r>
            <a:r>
              <a:rPr b="0" lang="en-US" sz="3600" spc="-60" strike="noStrike" cap="all">
                <a:solidFill>
                  <a:srgbClr val="d1282e"/>
                </a:solidFill>
                <a:latin typeface="Arial Black"/>
              </a:rPr>
              <a:t>o</a:t>
            </a:r>
            <a:r>
              <a:rPr b="0" lang="en-US" sz="3600" spc="-60" strike="noStrike" cap="all">
                <a:solidFill>
                  <a:srgbClr val="d1282e"/>
                </a:solidFill>
                <a:latin typeface="Arial Black"/>
              </a:rPr>
              <a:t>g</a:t>
            </a:r>
            <a:r>
              <a:rPr b="0" lang="en-US" sz="3600" spc="-60" strike="noStrike" cap="all">
                <a:solidFill>
                  <a:srgbClr val="d1282e"/>
                </a:solidFill>
                <a:latin typeface="Arial Black"/>
              </a:rPr>
              <a:t>y</a:t>
            </a:r>
            <a:endParaRPr b="0" lang="en-US" sz="3600" spc="-1" strike="noStrike">
              <a:solidFill>
                <a:srgbClr val="000000"/>
              </a:solidFill>
              <a:latin typeface="Arial"/>
            </a:endParaRPr>
          </a:p>
        </p:txBody>
      </p:sp>
      <p:sp>
        <p:nvSpPr>
          <p:cNvPr id="20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d1282e"/>
                </a:solidFill>
                <a:latin typeface="Arial"/>
              </a:rPr>
              <a:t>Documents</a:t>
            </a:r>
            <a:r>
              <a:rPr b="1" lang="en-US" sz="2000" spc="-1" strike="noStrike">
                <a:solidFill>
                  <a:srgbClr val="000000"/>
                </a:solidFill>
                <a:latin typeface="Arial"/>
              </a:rPr>
              <a:t>: groups of free text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Actual documents (NYT article, journal paper)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Entries in a table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Corpus</a:t>
            </a:r>
            <a:r>
              <a:rPr b="1" lang="en-US" sz="2000" spc="-1" strike="noStrike">
                <a:solidFill>
                  <a:srgbClr val="000000"/>
                </a:solidFill>
                <a:latin typeface="Arial"/>
              </a:rPr>
              <a:t>: a collection of documents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Terms</a:t>
            </a:r>
            <a:r>
              <a:rPr b="1" lang="en-US" sz="2000" spc="-1" strike="noStrike">
                <a:solidFill>
                  <a:srgbClr val="000000"/>
                </a:solidFill>
                <a:latin typeface="Arial"/>
              </a:rPr>
              <a:t>: individual words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Separated by whitespace or punctuation</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71C14950-00A3-4691-8FD0-94D733B6C089}" type="slidenum">
              <a:t>15</a:t>
            </a:fld>
          </a:p>
        </p:txBody>
      </p:sp>
    </p:spTree>
  </p:cSld>
  <mc:AlternateContent>
    <mc:Choice Requires="p14">
      <p:transition spd="slow" p14:dur="2000"/>
    </mc:Choice>
    <mc:Fallback>
      <p:transition spd="slow"/>
    </mc:Fallback>
  </mc:AlternateContent>
  <p:timing>
    <p:tnLst>
      <p:par>
        <p:cTn id="315" dur="indefinite" restart="never" nodeType="tmRoot">
          <p:childTnLst>
            <p:seq>
              <p:cTn id="316" dur="indefinite" nodeType="mainSeq">
                <p:childTnLst>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200">
                                            <p:txEl>
                                              <p:pRg st="0" end="0"/>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200">
                                            <p:txEl>
                                              <p:pRg st="1" end="1"/>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200">
                                            <p:txEl>
                                              <p:pRg st="2" end="2"/>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00">
                                            <p:txEl>
                                              <p:pRg st="3" end="3"/>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200">
                                            <p:txEl>
                                              <p:pRg st="4" end="4"/>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20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a:t>
            </a:r>
            <a:r>
              <a:rPr b="0" lang="en-US" sz="3600" spc="-60" strike="noStrike" cap="all">
                <a:solidFill>
                  <a:srgbClr val="d1282e"/>
                </a:solidFill>
                <a:latin typeface="Arial Black"/>
              </a:rPr>
              <a:t>L</a:t>
            </a:r>
            <a:r>
              <a:rPr b="0" lang="en-US" sz="3600" spc="-60" strike="noStrike" cap="all">
                <a:solidFill>
                  <a:srgbClr val="d1282e"/>
                </a:solidFill>
                <a:latin typeface="Arial Black"/>
              </a:rPr>
              <a:t>P </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k</a:t>
            </a:r>
            <a:r>
              <a:rPr b="0" lang="en-US" sz="3600" spc="-60" strike="noStrike" cap="all">
                <a:solidFill>
                  <a:srgbClr val="d1282e"/>
                </a:solidFill>
                <a:latin typeface="Arial Black"/>
              </a:rPr>
              <a:t>s</a:t>
            </a:r>
            <a:endParaRPr b="0" lang="en-US" sz="3600" spc="-1" strike="noStrike">
              <a:solidFill>
                <a:srgbClr val="000000"/>
              </a:solidFill>
              <a:latin typeface="Arial"/>
            </a:endParaRPr>
          </a:p>
        </p:txBody>
      </p:sp>
      <p:sp>
        <p:nvSpPr>
          <p:cNvPr id="20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d1282e"/>
                </a:solidFill>
                <a:latin typeface="Arial"/>
              </a:rPr>
              <a:t>Syntax</a:t>
            </a:r>
            <a:r>
              <a:rPr b="1" lang="en-US" sz="2000" spc="-1" strike="noStrike">
                <a:solidFill>
                  <a:srgbClr val="000000"/>
                </a:solidFill>
                <a:latin typeface="Arial"/>
              </a:rPr>
              <a:t>: refers to the grammatical structure of language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The rules via which one forms sentences/expressions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Semantics</a:t>
            </a:r>
            <a:r>
              <a:rPr b="1" lang="en-US" sz="2000" spc="-1" strike="noStrike">
                <a:solidFill>
                  <a:srgbClr val="000000"/>
                </a:solidFill>
                <a:latin typeface="Arial"/>
              </a:rPr>
              <a:t>: the study of meaning of language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John is rectangular and a rainbow.</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Syntactically correct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Semantically meaningless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1CBDD0A2-5735-40A5-AC27-345171AD0F90}" type="slidenum">
              <a:t>16</a:t>
            </a:fld>
          </a:p>
        </p:txBody>
      </p:sp>
    </p:spTree>
  </p:cSld>
  <mc:AlternateContent>
    <mc:Choice Requires="p14">
      <p:transition spd="slow" p14:dur="2000"/>
    </mc:Choice>
    <mc:Fallback>
      <p:transition spd="slow"/>
    </mc:Fallback>
  </mc:AlternateContent>
  <p:timing>
    <p:tnLst>
      <p:par>
        <p:cTn id="341" dur="indefinite" restart="never" nodeType="tmRoot">
          <p:childTnLst>
            <p:seq>
              <p:cTn id="342" dur="indefinite" nodeType="mainSeq">
                <p:childTnLst>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02">
                                            <p:txEl>
                                              <p:pRg st="4" end="4"/>
                                            </p:txEl>
                                          </p:spTgt>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202">
                                            <p:txEl>
                                              <p:pRg st="5" end="5"/>
                                            </p:txEl>
                                          </p:spTgt>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20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y</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x</a:t>
            </a:r>
            <a:endParaRPr b="0" lang="en-US" sz="3600" spc="-1" strike="noStrike">
              <a:solidFill>
                <a:srgbClr val="000000"/>
              </a:solidFill>
              <a:latin typeface="Arial"/>
            </a:endParaRPr>
          </a:p>
        </p:txBody>
      </p:sp>
      <p:sp>
        <p:nvSpPr>
          <p:cNvPr id="204"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Tokenization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Splitting sentences into tokens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Lemmatization/Stemming</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Turning “organizing” and “organized” into “organiz”</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Morphological Segmentation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How words are formed, and relationships of different parts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Easy for English, but other languages are difficult</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Part-of-speech (POS) Tagging</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Determine whether a word is a noun/adverb/verb etc.</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Parsing </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Create a “parse tree” for a sentence</a:t>
            </a:r>
            <a:endParaRPr b="0" lang="en-US" sz="2000" spc="-1" strike="noStrike">
              <a:solidFill>
                <a:srgbClr val="000000"/>
              </a:solidFill>
              <a:latin typeface="Arial"/>
            </a:endParaRPr>
          </a:p>
          <a:p>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FAC8E86A-19B0-4B5F-8687-2FF275EF2F76}" type="slidenum">
              <a:t>17</a:t>
            </a:fld>
          </a:p>
        </p:txBody>
      </p:sp>
    </p:spTree>
  </p:cSld>
  <mc:AlternateContent>
    <mc:Choice Requires="p14">
      <p:transition spd="slow" p14:dur="2000"/>
    </mc:Choice>
    <mc:Fallback>
      <p:transition spd="slow"/>
    </mc:Fallback>
  </mc:AlternateContent>
  <p:timing>
    <p:tnLst>
      <p:par>
        <p:cTn id="367" dur="indefinite" restart="never" nodeType="tmRoot">
          <p:childTnLst>
            <p:seq>
              <p:cTn id="368" dur="indefinite" nodeType="mainSeq">
                <p:childTnLst>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204">
                                            <p:txEl>
                                              <p:pRg st="0" end="0"/>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204">
                                            <p:txEl>
                                              <p:pRg st="2" end="2"/>
                                            </p:txEl>
                                          </p:spTgt>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204">
                                            <p:txEl>
                                              <p:pRg st="4" end="4"/>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204">
                                            <p:txEl>
                                              <p:pRg st="5" end="5"/>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04">
                                            <p:txEl>
                                              <p:pRg st="7" end="7"/>
                                            </p:txEl>
                                          </p:spTgt>
                                        </p:tgtEl>
                                        <p:attrNameLst>
                                          <p:attrName>style.visibility</p:attrName>
                                        </p:attrNameLst>
                                      </p:cBhvr>
                                      <p:to>
                                        <p:strVal val="visible"/>
                                      </p:to>
                                    </p:set>
                                  </p:childTnLst>
                                </p:cTn>
                              </p:par>
                              <p:par>
                                <p:cTn id="393" nodeType="withEffect" fill="hold" presetClass="entr" presetID="1">
                                  <p:stCondLst>
                                    <p:cond delay="0"/>
                                  </p:stCondLst>
                                  <p:childTnLst>
                                    <p:set>
                                      <p:cBhvr>
                                        <p:cTn id="394" dur="1" fill="hold">
                                          <p:stCondLst>
                                            <p:cond delay="0"/>
                                          </p:stCondLst>
                                        </p:cTn>
                                        <p:tgtEl>
                                          <p:spTgt spid="204">
                                            <p:txEl>
                                              <p:pRg st="8" end="8"/>
                                            </p:txEl>
                                          </p:spTgt>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1">
                                  <p:stCondLst>
                                    <p:cond delay="0"/>
                                  </p:stCondLst>
                                  <p:childTnLst>
                                    <p:set>
                                      <p:cBhvr>
                                        <p:cTn id="398" dur="1" fill="hold">
                                          <p:stCondLst>
                                            <p:cond delay="0"/>
                                          </p:stCondLst>
                                        </p:cTn>
                                        <p:tgtEl>
                                          <p:spTgt spid="204">
                                            <p:txEl>
                                              <p:pRg st="9" end="9"/>
                                            </p:txEl>
                                          </p:spTgt>
                                        </p:tgtEl>
                                        <p:attrNameLst>
                                          <p:attrName>style.visibility</p:attrName>
                                        </p:attrNameLst>
                                      </p:cBhvr>
                                      <p:to>
                                        <p:strVal val="visible"/>
                                      </p:to>
                                    </p:set>
                                  </p:childTnLst>
                                </p:cTn>
                              </p:par>
                              <p:par>
                                <p:cTn id="399" nodeType="withEffect" fill="hold" presetClass="entr" presetID="1">
                                  <p:stCondLst>
                                    <p:cond delay="0"/>
                                  </p:stCondLst>
                                  <p:childTnLst>
                                    <p:set>
                                      <p:cBhvr>
                                        <p:cTn id="400" dur="1" fill="hold">
                                          <p:stCondLst>
                                            <p:cond delay="0"/>
                                          </p:stCondLst>
                                        </p:cTn>
                                        <p:tgtEl>
                                          <p:spTgt spid="20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Picture 2" descr="mage result for information extraction"/>
          <p:cNvPicPr/>
          <p:nvPr/>
        </p:nvPicPr>
        <p:blipFill>
          <a:blip r:embed="rId1"/>
          <a:stretch/>
        </p:blipFill>
        <p:spPr>
          <a:xfrm>
            <a:off x="1838880" y="465120"/>
            <a:ext cx="8514000" cy="6392520"/>
          </a:xfrm>
          <a:prstGeom prst="rect">
            <a:avLst/>
          </a:prstGeom>
          <a:ln w="0">
            <a:noFill/>
          </a:ln>
        </p:spPr>
      </p:pic>
      <p:sp>
        <p:nvSpPr>
          <p:cNvPr id="206"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Semantics: information </a:t>
            </a:r>
            <a:r>
              <a:rPr b="0" lang="en-US" sz="3600" spc="-60" strike="noStrike" cap="all">
                <a:solidFill>
                  <a:srgbClr val="d1282e"/>
                </a:solidFill>
                <a:latin typeface="Arial Black"/>
              </a:rPr>
              <a:t>extraction</a:t>
            </a:r>
            <a:endParaRPr b="0" lang="en-US" sz="3600" spc="-1" strike="noStrike">
              <a:solidFill>
                <a:srgbClr val="000000"/>
              </a:solidFill>
              <a:latin typeface="Arial"/>
            </a:endParaRPr>
          </a:p>
        </p:txBody>
      </p:sp>
      <p:sp>
        <p:nvSpPr>
          <p:cNvPr id="3" name="PlaceHolder 2"/>
          <p:cNvSpPr>
            <a:spLocks noGrp="1"/>
          </p:cNvSpPr>
          <p:nvPr>
            <p:ph type="sldNum" idx="9"/>
          </p:nvPr>
        </p:nvSpPr>
        <p:spPr/>
        <p:txBody>
          <a:bodyPr/>
          <a:p>
            <a:fld id="{A15D59F1-21D7-4598-9148-CA547805AEF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r>
              <a:rPr b="0" lang="en-US" sz="3600" spc="-60" strike="noStrike" cap="all">
                <a:solidFill>
                  <a:srgbClr val="d1282e"/>
                </a:solidFill>
                <a:latin typeface="Arial Black"/>
              </a:rPr>
              <a:t>i</a:t>
            </a:r>
            <a:r>
              <a:rPr b="0" lang="en-US" sz="3600" spc="-60" strike="noStrike" cap="all">
                <a:solidFill>
                  <a:srgbClr val="d1282e"/>
                </a:solidFill>
                <a:latin typeface="Arial Black"/>
              </a:rPr>
              <a:t>c</a:t>
            </a:r>
            <a:r>
              <a:rPr b="0" lang="en-US" sz="3600" spc="-60" strike="noStrike" cap="all">
                <a:solidFill>
                  <a:srgbClr val="d1282e"/>
                </a:solidFill>
                <a:latin typeface="Arial Black"/>
              </a:rPr>
              <a:t>s</a:t>
            </a:r>
            <a:r>
              <a:rPr b="0" lang="en-US" sz="3600" spc="-60" strike="noStrike" cap="all">
                <a:solidFill>
                  <a:srgbClr val="d1282e"/>
                </a:solidFill>
                <a:latin typeface="Arial Black"/>
              </a:rPr>
              <a:t>: </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m</a:t>
            </a:r>
            <a:r>
              <a:rPr b="0" lang="en-US" sz="3600" spc="-60" strike="noStrike" cap="all">
                <a:solidFill>
                  <a:srgbClr val="d1282e"/>
                </a:solidFill>
                <a:latin typeface="Arial Black"/>
              </a:rPr>
              <a:t>e</a:t>
            </a:r>
            <a:r>
              <a:rPr b="0" lang="en-US" sz="3600" spc="-60" strike="noStrike" cap="all">
                <a:solidFill>
                  <a:srgbClr val="d1282e"/>
                </a:solidFill>
                <a:latin typeface="Arial Black"/>
              </a:rPr>
              <a:t>d</a:t>
            </a:r>
            <a:r>
              <a:rPr b="0" lang="en-US" sz="3600" spc="-60" strike="noStrike" cap="all">
                <a:solidFill>
                  <a:srgbClr val="d1282e"/>
                </a:solidFill>
                <a:latin typeface="Arial Black"/>
              </a:rPr>
              <a:t> </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r>
              <a:rPr b="0" lang="en-US" sz="3600" spc="-60" strike="noStrike" cap="all">
                <a:solidFill>
                  <a:srgbClr val="d1282e"/>
                </a:solidFill>
                <a:latin typeface="Arial Black"/>
              </a:rPr>
              <a:t>i</a:t>
            </a:r>
            <a:r>
              <a:rPr b="0" lang="en-US" sz="3600" spc="-60" strike="noStrike" cap="all">
                <a:solidFill>
                  <a:srgbClr val="d1282e"/>
                </a:solidFill>
                <a:latin typeface="Arial Black"/>
              </a:rPr>
              <a:t>t</a:t>
            </a:r>
            <a:r>
              <a:rPr b="0" lang="en-US" sz="3600" spc="-60" strike="noStrike" cap="all">
                <a:solidFill>
                  <a:srgbClr val="d1282e"/>
                </a:solidFill>
                <a:latin typeface="Arial Black"/>
              </a:rPr>
              <a:t>y </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c</a:t>
            </a:r>
            <a:r>
              <a:rPr b="0" lang="en-US" sz="3600" spc="-60" strike="noStrike" cap="all">
                <a:solidFill>
                  <a:srgbClr val="d1282e"/>
                </a:solidFill>
                <a:latin typeface="Arial Black"/>
              </a:rPr>
              <a:t>o</a:t>
            </a:r>
            <a:r>
              <a:rPr b="0" lang="en-US" sz="3600" spc="-60" strike="noStrike" cap="all">
                <a:solidFill>
                  <a:srgbClr val="d1282e"/>
                </a:solidFill>
                <a:latin typeface="Arial Black"/>
              </a:rPr>
              <a:t>g</a:t>
            </a:r>
            <a:r>
              <a:rPr b="0" lang="en-US" sz="3600" spc="-60" strike="noStrike" cap="all">
                <a:solidFill>
                  <a:srgbClr val="d1282e"/>
                </a:solidFill>
                <a:latin typeface="Arial Black"/>
              </a:rPr>
              <a:t>n</a:t>
            </a:r>
            <a:r>
              <a:rPr b="0" lang="en-US" sz="3600" spc="-60" strike="noStrike" cap="all">
                <a:solidFill>
                  <a:srgbClr val="d1282e"/>
                </a:solidFill>
                <a:latin typeface="Arial Black"/>
              </a:rPr>
              <a:t>i</a:t>
            </a:r>
            <a:r>
              <a:rPr b="0" lang="en-US" sz="3600" spc="-60" strike="noStrike" cap="all">
                <a:solidFill>
                  <a:srgbClr val="d1282e"/>
                </a:solidFill>
                <a:latin typeface="Arial Black"/>
              </a:rPr>
              <a:t>t</a:t>
            </a:r>
            <a:r>
              <a:rPr b="0" lang="en-US" sz="3600" spc="-60" strike="noStrike" cap="all">
                <a:solidFill>
                  <a:srgbClr val="d1282e"/>
                </a:solidFill>
                <a:latin typeface="Arial Black"/>
              </a:rPr>
              <a: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0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Identifying key entities in text</a:t>
            </a:r>
            <a:endParaRPr b="1" lang="en-US" sz="2000" spc="-1" strike="noStrike">
              <a:solidFill>
                <a:srgbClr val="000000"/>
              </a:solidFill>
              <a:latin typeface="Arial"/>
            </a:endParaRPr>
          </a:p>
        </p:txBody>
      </p:sp>
      <p:pic>
        <p:nvPicPr>
          <p:cNvPr id="209" name="Picture 2" descr="mage result for named entity recognition"/>
          <p:cNvPicPr/>
          <p:nvPr/>
        </p:nvPicPr>
        <p:blipFill>
          <a:blip r:embed="rId1"/>
          <a:stretch/>
        </p:blipFill>
        <p:spPr>
          <a:xfrm>
            <a:off x="1015920" y="2333160"/>
            <a:ext cx="10159560" cy="4524480"/>
          </a:xfrm>
          <a:prstGeom prst="rect">
            <a:avLst/>
          </a:prstGeom>
          <a:ln w="0">
            <a:noFill/>
          </a:ln>
        </p:spPr>
      </p:pic>
      <p:sp>
        <p:nvSpPr>
          <p:cNvPr id="4" name="PlaceHolder 3"/>
          <p:cNvSpPr>
            <a:spLocks noGrp="1"/>
          </p:cNvSpPr>
          <p:nvPr>
            <p:ph type="sldNum" idx="6"/>
          </p:nvPr>
        </p:nvSpPr>
        <p:spPr/>
        <p:txBody>
          <a:bodyPr/>
          <a:p>
            <a:fld id="{1E891B18-A099-424E-8CC9-E9059934DD38}"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n</a:t>
            </a:r>
            <a:r>
              <a:rPr b="0" lang="en-US" sz="3600" spc="-60" strike="noStrike" cap="all">
                <a:solidFill>
                  <a:srgbClr val="d1282e"/>
                </a:solidFill>
                <a:latin typeface="Arial Black"/>
              </a:rPr>
              <a:t>o</a:t>
            </a:r>
            <a:r>
              <a:rPr b="0" lang="en-US" sz="3600" spc="-60" strike="noStrike" cap="all">
                <a:solidFill>
                  <a:srgbClr val="d1282e"/>
                </a:solidFill>
                <a:latin typeface="Arial Black"/>
              </a:rPr>
              <a:t>u</a:t>
            </a:r>
            <a:r>
              <a:rPr b="0" lang="en-US" sz="3600" spc="-60" strike="noStrike" cap="all">
                <a:solidFill>
                  <a:srgbClr val="d1282e"/>
                </a:solidFill>
                <a:latin typeface="Arial Black"/>
              </a:rPr>
              <a:t>n</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r>
              <a:rPr b="0" lang="en-US" sz="3600" spc="-60" strike="noStrike" cap="all">
                <a:solidFill>
                  <a:srgbClr val="d1282e"/>
                </a:solidFill>
                <a:latin typeface="Arial Black"/>
              </a:rPr>
              <a:t>s</a:t>
            </a:r>
            <a:endParaRPr b="0" lang="en-US" sz="3600" spc="-1" strike="noStrike">
              <a:solidFill>
                <a:srgbClr val="000000"/>
              </a:solidFill>
              <a:latin typeface="Arial"/>
            </a:endParaRPr>
          </a:p>
        </p:txBody>
      </p:sp>
      <p:pic>
        <p:nvPicPr>
          <p:cNvPr id="142" name="Picture 5" descr=""/>
          <p:cNvPicPr/>
          <p:nvPr/>
        </p:nvPicPr>
        <p:blipFill>
          <a:blip r:embed="rId1"/>
          <a:stretch/>
        </p:blipFill>
        <p:spPr>
          <a:xfrm flipH="1">
            <a:off x="7130160" y="4117680"/>
            <a:ext cx="4863600" cy="2733840"/>
          </a:xfrm>
          <a:prstGeom prst="rect">
            <a:avLst/>
          </a:prstGeom>
          <a:ln w="0">
            <a:noFill/>
          </a:ln>
        </p:spPr>
      </p:pic>
      <p:sp>
        <p:nvSpPr>
          <p:cNvPr id="14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Mini-Project #1 grades are out!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Mini-Project #2 was due last night!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Mini-Project #3 will be out soon.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Takes a bit of time – ML + optimization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Due slightly after the second midterm (probably Nov 23</a:t>
            </a:r>
            <a:r>
              <a:rPr b="0" lang="en-US" sz="2000" spc="-1" strike="noStrike" baseline="30000">
                <a:solidFill>
                  <a:srgbClr val="000000"/>
                </a:solidFill>
                <a:latin typeface="Arial"/>
              </a:rPr>
              <a:t>rd</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Second midterm data was announced on Piazza about a week ago:</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Second midterm: November 18</a:t>
            </a:r>
            <a:r>
              <a:rPr b="0" lang="en-US" sz="2000" spc="-1" strike="noStrike" baseline="30000">
                <a:solidFill>
                  <a:srgbClr val="000000"/>
                </a:solidFill>
                <a:latin typeface="Arial"/>
              </a:rPr>
              <a:t>th</a:t>
            </a:r>
            <a:r>
              <a:rPr b="0" lang="en-US" sz="2000" spc="-1" strike="noStrike">
                <a:solidFill>
                  <a:srgbClr val="000000"/>
                </a:solidFill>
                <a:latin typeface="Arial"/>
              </a:rPr>
              <a:t>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Also on the course webpage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Discussion.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5264C9C9-04BB-4745-A18F-7B1B69821D2A}" type="slidenum">
              <a:t>2</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43">
                                            <p:txEl>
                                              <p:pRg st="2" end="2"/>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4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4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Semantics: sentiment </a:t>
            </a:r>
            <a:r>
              <a:rPr b="0" lang="en-US" sz="3600" spc="-60" strike="noStrike" cap="all">
                <a:solidFill>
                  <a:srgbClr val="d1282e"/>
                </a:solidFill>
                <a:latin typeface="Arial Black"/>
              </a:rPr>
              <a:t>analysis</a:t>
            </a:r>
            <a:endParaRPr b="0" lang="en-US" sz="3600" spc="-1" strike="noStrike">
              <a:solidFill>
                <a:srgbClr val="000000"/>
              </a:solidFill>
              <a:latin typeface="Arial"/>
            </a:endParaRPr>
          </a:p>
        </p:txBody>
      </p:sp>
      <p:sp>
        <p:nvSpPr>
          <p:cNvPr id="21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Deciding if reviews/opinions are positive or negative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Heavily used by ad industry today</a:t>
            </a:r>
            <a:endParaRPr b="1" lang="en-US" sz="2000" spc="-1" strike="noStrike">
              <a:solidFill>
                <a:srgbClr val="000000"/>
              </a:solidFill>
              <a:latin typeface="Arial"/>
            </a:endParaRPr>
          </a:p>
        </p:txBody>
      </p:sp>
      <p:pic>
        <p:nvPicPr>
          <p:cNvPr id="212" name="Picture 6" descr=""/>
          <p:cNvPicPr/>
          <p:nvPr/>
        </p:nvPicPr>
        <p:blipFill>
          <a:blip r:embed="rId1"/>
          <a:stretch/>
        </p:blipFill>
        <p:spPr>
          <a:xfrm>
            <a:off x="2309040" y="2858040"/>
            <a:ext cx="7573680" cy="3779640"/>
          </a:xfrm>
          <a:prstGeom prst="rect">
            <a:avLst/>
          </a:prstGeom>
          <a:ln w="0">
            <a:noFill/>
          </a:ln>
        </p:spPr>
      </p:pic>
      <p:sp>
        <p:nvSpPr>
          <p:cNvPr id="4" name="PlaceHolder 3"/>
          <p:cNvSpPr>
            <a:spLocks noGrp="1"/>
          </p:cNvSpPr>
          <p:nvPr>
            <p:ph type="sldNum" idx="6"/>
          </p:nvPr>
        </p:nvSpPr>
        <p:spPr/>
        <p:txBody>
          <a:bodyPr/>
          <a:p>
            <a:fld id="{A9483E03-327F-4DAD-9511-0F0A6D7942C3}" type="slidenum">
              <a:t>20</a:t>
            </a:fld>
          </a:p>
        </p:txBody>
      </p:sp>
    </p:spTree>
  </p:cSld>
  <mc:AlternateContent>
    <mc:Choice Requires="p14">
      <p:transition spd="slow" p14:dur="2000"/>
    </mc:Choice>
    <mc:Fallback>
      <p:transition spd="slow"/>
    </mc:Fallback>
  </mc:AlternateContent>
  <p:timing>
    <p:tnLst>
      <p:par>
        <p:cTn id="401" dur="indefinite" restart="never" nodeType="tmRoot">
          <p:childTnLst>
            <p:seq>
              <p:cTn id="402" dur="indefinite" nodeType="mainSeq">
                <p:childTnLst>
                  <p:par>
                    <p:cTn id="403" fill="hold">
                      <p:stCondLst>
                        <p:cond delay="indefinite"/>
                      </p:stCondLst>
                      <p:childTnLst>
                        <p:par>
                          <p:cTn id="404" fill="hold">
                            <p:stCondLst>
                              <p:cond delay="0"/>
                            </p:stCondLst>
                            <p:childTnLst>
                              <p:par>
                                <p:cTn id="405" nodeType="clickEffect" fill="hold" presetClass="entr" presetID="1">
                                  <p:stCondLst>
                                    <p:cond delay="0"/>
                                  </p:stCondLst>
                                  <p:childTnLst>
                                    <p:set>
                                      <p:cBhvr>
                                        <p:cTn id="406" dur="1" fill="hold">
                                          <p:stCondLst>
                                            <p:cond delay="0"/>
                                          </p:stCondLst>
                                        </p:cTn>
                                        <p:tgtEl>
                                          <p:spTgt spid="211">
                                            <p:txEl>
                                              <p:pRg st="0" end="0"/>
                                            </p:txEl>
                                          </p:spTgt>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212"/>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c</a:t>
            </a:r>
            <a:r>
              <a:rPr b="0" lang="en-US" sz="3600" spc="-60" strike="noStrike" cap="all">
                <a:solidFill>
                  <a:srgbClr val="d1282e"/>
                </a:solidFill>
                <a:latin typeface="Arial Black"/>
              </a:rPr>
              <a:t>h</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e </a:t>
            </a:r>
            <a:r>
              <a:rPr b="0" lang="en-US" sz="3600" spc="-60" strike="noStrike" cap="all">
                <a:solidFill>
                  <a:srgbClr val="d1282e"/>
                </a:solidFill>
                <a:latin typeface="Arial Black"/>
              </a:rPr>
              <a:t>t</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s</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14" name="PlaceHolder 2"/>
          <p:cNvSpPr>
            <a:spLocks noGrp="1"/>
          </p:cNvSpPr>
          <p:nvPr>
            <p:ph/>
          </p:nvPr>
        </p:nvSpPr>
        <p:spPr>
          <a:xfrm>
            <a:off x="609480" y="1759320"/>
            <a:ext cx="330984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Translating from one language to another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Simple substitution of words doesn’t work very well</a:t>
            </a:r>
            <a:endParaRPr b="1" lang="en-US" sz="2000" spc="-1" strike="noStrike">
              <a:solidFill>
                <a:srgbClr val="000000"/>
              </a:solidFill>
              <a:latin typeface="Arial"/>
            </a:endParaRPr>
          </a:p>
        </p:txBody>
      </p:sp>
      <p:pic>
        <p:nvPicPr>
          <p:cNvPr id="215" name="Picture 2" descr="mage result for machine translation"/>
          <p:cNvPicPr/>
          <p:nvPr/>
        </p:nvPicPr>
        <p:blipFill>
          <a:blip r:embed="rId1"/>
          <a:stretch/>
        </p:blipFill>
        <p:spPr>
          <a:xfrm>
            <a:off x="4898160" y="1725480"/>
            <a:ext cx="4764600" cy="2220480"/>
          </a:xfrm>
          <a:prstGeom prst="rect">
            <a:avLst/>
          </a:prstGeom>
          <a:ln w="0">
            <a:noFill/>
          </a:ln>
        </p:spPr>
      </p:pic>
      <p:pic>
        <p:nvPicPr>
          <p:cNvPr id="216" name="Picture 4" descr="oogle-neural-machine-translation-system-2.png"/>
          <p:cNvPicPr/>
          <p:nvPr/>
        </p:nvPicPr>
        <p:blipFill>
          <a:blip r:embed="rId2"/>
          <a:stretch/>
        </p:blipFill>
        <p:spPr>
          <a:xfrm>
            <a:off x="1523880" y="4454280"/>
            <a:ext cx="9117000" cy="2403360"/>
          </a:xfrm>
          <a:prstGeom prst="rect">
            <a:avLst/>
          </a:prstGeom>
          <a:ln w="0">
            <a:noFill/>
          </a:ln>
        </p:spPr>
      </p:pic>
      <p:sp>
        <p:nvSpPr>
          <p:cNvPr id="217" name="Rectangle 4"/>
          <p:cNvSpPr/>
          <p:nvPr/>
        </p:nvSpPr>
        <p:spPr>
          <a:xfrm>
            <a:off x="1568880" y="4084920"/>
            <a:ext cx="18939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bfbfbf"/>
                </a:solidFill>
                <a:latin typeface="Arial"/>
              </a:rPr>
              <a:t>(Image: Google) </a:t>
            </a:r>
            <a:endParaRPr b="0" lang="en-US" sz="1800" spc="-1" strike="noStrike">
              <a:latin typeface="Arial"/>
            </a:endParaRPr>
          </a:p>
        </p:txBody>
      </p:sp>
      <p:sp>
        <p:nvSpPr>
          <p:cNvPr id="4" name="PlaceHolder 3"/>
          <p:cNvSpPr>
            <a:spLocks noGrp="1"/>
          </p:cNvSpPr>
          <p:nvPr>
            <p:ph type="sldNum" idx="6"/>
          </p:nvPr>
        </p:nvSpPr>
        <p:spPr/>
        <p:txBody>
          <a:bodyPr/>
          <a:p>
            <a:fld id="{2A50D5D0-B9B4-47ED-9BFD-CAC2FDF6D86A}" type="slidenum">
              <a:t>21</a:t>
            </a:fld>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214">
                                            <p:txEl>
                                              <p:pRg st="0" end="0"/>
                                            </p:txEl>
                                          </p:spTgt>
                                        </p:tgtEl>
                                        <p:attrNameLst>
                                          <p:attrName>style.visibility</p:attrName>
                                        </p:attrNameLst>
                                      </p:cBhvr>
                                      <p:to>
                                        <p:strVal val="visible"/>
                                      </p:to>
                                    </p:set>
                                  </p:childTnLst>
                                </p:cTn>
                              </p:par>
                              <p:par>
                                <p:cTn id="419" nodeType="withEffect" fill="hold" presetClass="entr" presetID="1">
                                  <p:stCondLst>
                                    <p:cond delay="0"/>
                                  </p:stCondLst>
                                  <p:childTnLst>
                                    <p:set>
                                      <p:cBhvr>
                                        <p:cTn id="420" dur="1" fill="hold">
                                          <p:stCondLst>
                                            <p:cond delay="0"/>
                                          </p:stCondLst>
                                        </p:cTn>
                                        <p:tgtEl>
                                          <p:spTgt spid="215"/>
                                        </p:tgtEl>
                                        <p:attrNameLst>
                                          <p:attrName>style.visibility</p:attrName>
                                        </p:attrNameLst>
                                      </p:cBhvr>
                                      <p:to>
                                        <p:strVal val="visible"/>
                                      </p:to>
                                    </p:set>
                                  </p:childTnLst>
                                </p:cTn>
                              </p:par>
                              <p:par>
                                <p:cTn id="421" nodeType="withEffect" fill="hold" presetClass="entr" presetID="1">
                                  <p:stCondLst>
                                    <p:cond delay="0"/>
                                  </p:stCondLst>
                                  <p:childTnLst>
                                    <p:set>
                                      <p:cBhvr>
                                        <p:cTn id="422" dur="1" fill="hold">
                                          <p:stCondLst>
                                            <p:cond delay="0"/>
                                          </p:stCondLst>
                                        </p:cTn>
                                        <p:tgtEl>
                                          <p:spTgt spid="216"/>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c</a:t>
            </a:r>
            <a:r>
              <a:rPr b="0" lang="en-US" sz="3600" spc="-60" strike="noStrike" cap="all">
                <a:solidFill>
                  <a:srgbClr val="d1282e"/>
                </a:solidFill>
                <a:latin typeface="Arial Black"/>
              </a:rPr>
              <a:t>h</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e </a:t>
            </a:r>
            <a:r>
              <a:rPr b="0" lang="en-US" sz="3600" spc="-60" strike="noStrike" cap="all">
                <a:solidFill>
                  <a:srgbClr val="d1282e"/>
                </a:solidFill>
                <a:latin typeface="Arial Black"/>
              </a:rPr>
              <a:t>t</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s</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19" name="PlaceHolder 2"/>
          <p:cNvSpPr>
            <a:spLocks noGrp="1"/>
          </p:cNvSpPr>
          <p:nvPr>
            <p:ph/>
          </p:nvPr>
        </p:nvSpPr>
        <p:spPr>
          <a:xfrm>
            <a:off x="609480" y="1752480"/>
            <a:ext cx="10159560" cy="4373280"/>
          </a:xfrm>
          <a:prstGeom prst="rect">
            <a:avLst/>
          </a:prstGeom>
          <a:noFill/>
          <a:ln w="0">
            <a:noFill/>
          </a:ln>
        </p:spPr>
        <p:txBody>
          <a:bodyPr anchor="t">
            <a:normAutofit fontScale="78000"/>
          </a:bodyPr>
          <a:p>
            <a:pPr>
              <a:lnSpc>
                <a:spcPct val="100000"/>
              </a:lnSpc>
              <a:spcBef>
                <a:spcPts val="400"/>
              </a:spcBef>
              <a:spcAft>
                <a:spcPts val="601"/>
              </a:spcAft>
              <a:buNone/>
              <a:tabLst>
                <a:tab algn="l" pos="0"/>
              </a:tabLst>
            </a:pPr>
            <a:r>
              <a:rPr b="1" lang="en-US" sz="2000" spc="-1" strike="noStrike">
                <a:solidFill>
                  <a:srgbClr val="000000"/>
                </a:solidFill>
                <a:latin typeface="Arial"/>
              </a:rPr>
              <a:t>0&gt; how long before the next flight to Alice Springs?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1&gt; wie lang vor dem folgenden Flug zu Alice Springs?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2&gt; how long before the following flight to Alice jump?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3&gt; wie lang vor dem folgenden Flug zu Alice springen Sie?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4&gt; how long before the following flight to Alice do you jump?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5&gt; wie lang, bevor der folgende Flug zu Alice tun, Sie springen?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6&gt; how long, before the following flight to Alice does, do you jump?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7&gt; wie lang bevor der folgende Flug zu Alice tut, tun Sie springen?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8&gt; how long before the following flight to Alice does, do you jump?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9&gt; wie lang, bevor der folgende Flug zu Alice tut, tun Sie springen?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10&gt; how long, before the following flight does to Alice, do do you jump?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11&gt; wie lang bevor der folgende Flug zu Alice tut, Sie tun Sprung?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12&gt; how long before the following flight does leap to Alice, does you?</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220" name="Rectangle 4"/>
          <p:cNvSpPr/>
          <p:nvPr/>
        </p:nvSpPr>
        <p:spPr>
          <a:xfrm>
            <a:off x="7094160" y="6453360"/>
            <a:ext cx="19292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bfbfbf"/>
                </a:solidFill>
                <a:latin typeface="Arial"/>
              </a:rPr>
              <a:t>From NLTK Book</a:t>
            </a:r>
            <a:endParaRPr b="0" lang="en-US" sz="1800" spc="-1" strike="noStrike">
              <a:latin typeface="Arial"/>
            </a:endParaRPr>
          </a:p>
        </p:txBody>
      </p:sp>
      <p:sp>
        <p:nvSpPr>
          <p:cNvPr id="4" name="PlaceHolder 3"/>
          <p:cNvSpPr>
            <a:spLocks noGrp="1"/>
          </p:cNvSpPr>
          <p:nvPr>
            <p:ph type="sldNum" idx="6"/>
          </p:nvPr>
        </p:nvSpPr>
        <p:spPr/>
        <p:txBody>
          <a:bodyPr/>
          <a:p>
            <a:fld id="{AE14F255-4C94-42B0-A602-DCEC78675126}" type="slidenum">
              <a:t>22</a:t>
            </a:fld>
          </a:p>
        </p:txBody>
      </p:sp>
    </p:spTree>
  </p:cSld>
  <mc:AlternateContent>
    <mc:Choice Requires="p14">
      <p:transition spd="slow" p14:dur="2000"/>
    </mc:Choice>
    <mc:Fallback>
      <p:transition spd="slow"/>
    </mc:Fallback>
  </mc:AlternateContent>
  <p:timing>
    <p:tnLst>
      <p:par>
        <p:cTn id="427" dur="indefinite" restart="never" nodeType="tmRoot">
          <p:childTnLst>
            <p:seq>
              <p:cTn id="428" dur="indefinite" nodeType="mainSeq">
                <p:childTnLst>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219">
                                            <p:txEl>
                                              <p:pRg st="7" end="7"/>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219">
                                            <p:txEl>
                                              <p:pRg st="8" end="8"/>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19">
                                            <p:txEl>
                                              <p:pRg st="9" end="9"/>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19">
                                            <p:txEl>
                                              <p:pRg st="10" end="10"/>
                                            </p:txEl>
                                          </p:spTgt>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219">
                                            <p:txEl>
                                              <p:pRg st="11" end="11"/>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219">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q</a:t>
            </a:r>
            <a:r>
              <a:rPr b="0" lang="en-US" sz="3600" spc="-60" strike="noStrike" cap="all">
                <a:solidFill>
                  <a:srgbClr val="d1282e"/>
                </a:solidFill>
                <a:latin typeface="Arial Black"/>
              </a:rPr>
              <a:t>u</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 </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s</a:t>
            </a:r>
            <a:r>
              <a:rPr b="0" lang="en-US" sz="3600" spc="-60" strike="noStrike" cap="all">
                <a:solidFill>
                  <a:srgbClr val="d1282e"/>
                </a:solidFill>
                <a:latin typeface="Arial Black"/>
              </a:rPr>
              <a:t>w</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22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Answer questions posed a user with specific answers</a:t>
            </a:r>
            <a:endParaRPr b="1" lang="en-US" sz="2000" spc="-1" strike="noStrike">
              <a:solidFill>
                <a:srgbClr val="000000"/>
              </a:solidFill>
              <a:latin typeface="Arial"/>
            </a:endParaRPr>
          </a:p>
        </p:txBody>
      </p:sp>
      <p:pic>
        <p:nvPicPr>
          <p:cNvPr id="223" name="Picture 4" descr=""/>
          <p:cNvPicPr/>
          <p:nvPr/>
        </p:nvPicPr>
        <p:blipFill>
          <a:blip r:embed="rId1"/>
          <a:stretch/>
        </p:blipFill>
        <p:spPr>
          <a:xfrm>
            <a:off x="5119560" y="4000680"/>
            <a:ext cx="4863600" cy="2857320"/>
          </a:xfrm>
          <a:prstGeom prst="rect">
            <a:avLst/>
          </a:prstGeom>
          <a:ln w="0">
            <a:noFill/>
          </a:ln>
        </p:spPr>
      </p:pic>
      <p:pic>
        <p:nvPicPr>
          <p:cNvPr id="224" name="Picture 5" descr="sirirain.jpg"/>
          <p:cNvPicPr/>
          <p:nvPr/>
        </p:nvPicPr>
        <p:blipFill>
          <a:blip r:embed="rId2"/>
          <a:stretch/>
        </p:blipFill>
        <p:spPr>
          <a:xfrm>
            <a:off x="1077840" y="2641320"/>
            <a:ext cx="2566800" cy="3850200"/>
          </a:xfrm>
          <a:prstGeom prst="rect">
            <a:avLst/>
          </a:prstGeom>
          <a:ln w="0">
            <a:noFill/>
          </a:ln>
        </p:spPr>
      </p:pic>
      <p:sp>
        <p:nvSpPr>
          <p:cNvPr id="225" name="Rectangle 6"/>
          <p:cNvSpPr/>
          <p:nvPr/>
        </p:nvSpPr>
        <p:spPr>
          <a:xfrm>
            <a:off x="4244040" y="2515320"/>
            <a:ext cx="4121280" cy="1634040"/>
          </a:xfrm>
          <a:prstGeom prst="rect">
            <a:avLst/>
          </a:prstGeom>
          <a:solidFill>
            <a:srgbClr val="000099"/>
          </a:solidFill>
          <a:ln w="9525">
            <a:noFill/>
          </a:ln>
        </p:spPr>
        <p:style>
          <a:lnRef idx="0"/>
          <a:fillRef idx="0"/>
          <a:effectRef idx="0"/>
          <a:fontRef idx="minor"/>
        </p:style>
        <p:txBody>
          <a:bodyPr numCol="1" spcCol="0" wrap="none" anchor="ctr">
            <a:noAutofit/>
          </a:bodyPr>
          <a:p>
            <a:pPr algn="ctr">
              <a:lnSpc>
                <a:spcPct val="100000"/>
              </a:lnSpc>
              <a:buNone/>
            </a:pPr>
            <a:r>
              <a:rPr b="0" lang="en-US" sz="1600" spc="-1" strike="noStrike">
                <a:solidFill>
                  <a:srgbClr val="ffffff"/>
                </a:solidFill>
                <a:latin typeface="Arial"/>
              </a:rPr>
              <a:t>WILLIAM WILKINSON’S </a:t>
            </a:r>
            <a:endParaRPr b="0" lang="en-US" sz="1600" spc="-1" strike="noStrike">
              <a:latin typeface="Arial"/>
            </a:endParaRPr>
          </a:p>
          <a:p>
            <a:pPr algn="ctr">
              <a:lnSpc>
                <a:spcPct val="100000"/>
              </a:lnSpc>
              <a:buNone/>
            </a:pPr>
            <a:r>
              <a:rPr b="0" lang="en-US" sz="1600" spc="-1" strike="noStrike">
                <a:solidFill>
                  <a:srgbClr val="ffffff"/>
                </a:solidFill>
                <a:latin typeface="Arial"/>
              </a:rPr>
              <a:t>“</a:t>
            </a:r>
            <a:r>
              <a:rPr b="0" lang="en-US" sz="1600" spc="-1" strike="noStrike">
                <a:solidFill>
                  <a:srgbClr val="ffffff"/>
                </a:solidFill>
                <a:latin typeface="Arial"/>
              </a:rPr>
              <a:t>AN ACCOUNT OF THE PRINCIPALITIES OF</a:t>
            </a:r>
            <a:br/>
            <a:r>
              <a:rPr b="0" lang="en-US" sz="1600" spc="-1" strike="noStrike">
                <a:solidFill>
                  <a:srgbClr val="ffffff"/>
                </a:solidFill>
                <a:latin typeface="Arial"/>
              </a:rPr>
              <a:t>WALLACHIA AND MOLDOVIA”</a:t>
            </a:r>
            <a:endParaRPr b="0" lang="en-US" sz="1600" spc="-1" strike="noStrike">
              <a:latin typeface="Arial"/>
            </a:endParaRPr>
          </a:p>
          <a:p>
            <a:pPr algn="ctr">
              <a:lnSpc>
                <a:spcPct val="100000"/>
              </a:lnSpc>
              <a:buNone/>
            </a:pPr>
            <a:r>
              <a:rPr b="0" lang="en-US" sz="1600" spc="-1" strike="noStrike">
                <a:solidFill>
                  <a:srgbClr val="ffffff"/>
                </a:solidFill>
                <a:latin typeface="Arial"/>
              </a:rPr>
              <a:t>INSPIRED THIS AUTHOR’S</a:t>
            </a:r>
            <a:endParaRPr b="0" lang="en-US" sz="1600" spc="-1" strike="noStrike">
              <a:latin typeface="Arial"/>
            </a:endParaRPr>
          </a:p>
          <a:p>
            <a:pPr algn="ctr">
              <a:lnSpc>
                <a:spcPct val="100000"/>
              </a:lnSpc>
              <a:buNone/>
            </a:pPr>
            <a:r>
              <a:rPr b="0" lang="en-US" sz="1600" spc="-1" strike="noStrike">
                <a:solidFill>
                  <a:srgbClr val="ffffff"/>
                </a:solidFill>
                <a:latin typeface="Arial"/>
              </a:rPr>
              <a:t>MOST FAMOUS NOVEL</a:t>
            </a:r>
            <a:endParaRPr b="0" lang="en-US" sz="1600" spc="-1" strike="noStrike">
              <a:latin typeface="Arial"/>
            </a:endParaRPr>
          </a:p>
        </p:txBody>
      </p:sp>
      <p:sp>
        <p:nvSpPr>
          <p:cNvPr id="226" name="TextBox 7"/>
          <p:cNvSpPr/>
          <p:nvPr/>
        </p:nvSpPr>
        <p:spPr>
          <a:xfrm>
            <a:off x="9136080" y="2889000"/>
            <a:ext cx="10339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Bram Stoker</a:t>
            </a:r>
            <a:endParaRPr b="0" lang="en-US" sz="1800" spc="-1" strike="noStrike">
              <a:latin typeface="Arial"/>
            </a:endParaRPr>
          </a:p>
        </p:txBody>
      </p:sp>
      <p:sp>
        <p:nvSpPr>
          <p:cNvPr id="227" name="Right Arrow 8"/>
          <p:cNvSpPr/>
          <p:nvPr/>
        </p:nvSpPr>
        <p:spPr>
          <a:xfrm>
            <a:off x="8365320" y="3014640"/>
            <a:ext cx="770400" cy="533160"/>
          </a:xfrm>
          <a:prstGeom prst="rightArrow">
            <a:avLst>
              <a:gd name="adj1" fmla="val 50000"/>
              <a:gd name="adj2" fmla="val 50000"/>
            </a:avLst>
          </a:prstGeom>
          <a:solidFill>
            <a:schemeClr val="bg1">
              <a:lumMod val="65000"/>
            </a:schemeClr>
          </a:solidFill>
          <a:ln w="9525">
            <a:noFill/>
          </a:ln>
        </p:spPr>
        <p:style>
          <a:lnRef idx="0"/>
          <a:fillRef idx="0"/>
          <a:effectRef idx="0"/>
          <a:fontRef idx="minor"/>
        </p:style>
      </p:sp>
      <p:grpSp>
        <p:nvGrpSpPr>
          <p:cNvPr id="228" name="Group 12"/>
          <p:cNvGrpSpPr/>
          <p:nvPr/>
        </p:nvGrpSpPr>
        <p:grpSpPr>
          <a:xfrm>
            <a:off x="8283960" y="7920"/>
            <a:ext cx="3521880" cy="2393640"/>
            <a:chOff x="8283960" y="7920"/>
            <a:chExt cx="3521880" cy="2393640"/>
          </a:xfrm>
        </p:grpSpPr>
        <p:sp>
          <p:nvSpPr>
            <p:cNvPr id="229" name="Picture 2"/>
            <p:cNvSpPr/>
            <p:nvPr/>
          </p:nvSpPr>
          <p:spPr>
            <a:xfrm>
              <a:off x="9210960" y="406800"/>
              <a:ext cx="2392200" cy="1345680"/>
            </a:xfrm>
            <a:prstGeom prst="roundRect">
              <a:avLst>
                <a:gd name="adj" fmla="val 4167"/>
              </a:avLst>
            </a:prstGeom>
            <a:blipFill rotWithShape="0">
              <a:blip r:embed="rId3"/>
              <a:srcRect/>
              <a:stretch/>
            </a:blipFill>
            <a:ln w="76200">
              <a:noFill/>
            </a:ln>
            <a:scene3d>
              <a:camera prst="orthographicFront"/>
              <a:lightRig dir="t" rig="threePt">
                <a:rot lat="0" lon="0" rev="2700000"/>
              </a:lightRig>
            </a:scene3d>
            <a:sp3d contourW="6350">
              <a:bevelT h="38100"/>
              <a:contourClr>
                <a:srgbClr val="c0c0c0"/>
              </a:contourClr>
            </a:sp3d>
          </p:spPr>
          <p:style>
            <a:lnRef idx="0"/>
            <a:fillRef idx="0"/>
            <a:effectRef idx="0"/>
            <a:fontRef idx="minor"/>
          </p:style>
        </p:sp>
        <p:sp>
          <p:nvSpPr>
            <p:cNvPr id="230" name="TextBox 11"/>
            <p:cNvSpPr/>
            <p:nvPr/>
          </p:nvSpPr>
          <p:spPr>
            <a:xfrm>
              <a:off x="9007920" y="1763640"/>
              <a:ext cx="2797920" cy="637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200" spc="-1" strike="noStrike">
                  <a:solidFill>
                    <a:srgbClr val="000000"/>
                  </a:solidFill>
                  <a:latin typeface="Arial"/>
                </a:rPr>
                <a:t>Learn more from UMD Prof Jordan Boyd-Graber Ying, NLP Researcher &amp; Jeopardy Contestant! </a:t>
              </a:r>
              <a:endParaRPr b="0" lang="en-US" sz="1200" spc="-1" strike="noStrike">
                <a:latin typeface="Arial"/>
              </a:endParaRPr>
            </a:p>
          </p:txBody>
        </p:sp>
        <p:pic>
          <p:nvPicPr>
            <p:cNvPr id="231" name="Picture 4" descr="University of Maryland, College Park - Wikipedia"/>
            <p:cNvPicPr/>
            <p:nvPr/>
          </p:nvPicPr>
          <p:blipFill>
            <a:blip r:embed="rId4"/>
            <a:stretch/>
          </p:blipFill>
          <p:spPr>
            <a:xfrm>
              <a:off x="8283960" y="7920"/>
              <a:ext cx="1447560" cy="1447560"/>
            </a:xfrm>
            <a:prstGeom prst="rect">
              <a:avLst/>
            </a:prstGeom>
            <a:ln w="0">
              <a:noFill/>
            </a:ln>
          </p:spPr>
        </p:pic>
      </p:grpSp>
      <p:sp>
        <p:nvSpPr>
          <p:cNvPr id="4" name="PlaceHolder 3"/>
          <p:cNvSpPr>
            <a:spLocks noGrp="1"/>
          </p:cNvSpPr>
          <p:nvPr>
            <p:ph type="sldNum" idx="6"/>
          </p:nvPr>
        </p:nvSpPr>
        <p:spPr/>
        <p:txBody>
          <a:bodyPr/>
          <a:p>
            <a:fld id="{74E0AC10-D2D4-4ABC-8D22-AF57004E2226}" type="slidenum">
              <a:t>23</a:t>
            </a:fld>
          </a:p>
        </p:txBody>
      </p:sp>
    </p:spTree>
  </p:cSld>
  <mc:AlternateContent>
    <mc:Choice Requires="p14">
      <p:transition spd="slow" p14:dur="2000"/>
    </mc:Choice>
    <mc:Fallback>
      <p:transition spd="slow"/>
    </mc:Fallback>
  </mc:AlternateContent>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224"/>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225"/>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227"/>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226"/>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223"/>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q</a:t>
            </a:r>
            <a:r>
              <a:rPr b="0" lang="en-US" sz="3600" spc="-60" strike="noStrike" cap="all">
                <a:solidFill>
                  <a:srgbClr val="d1282e"/>
                </a:solidFill>
                <a:latin typeface="Arial Black"/>
              </a:rPr>
              <a:t>u</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 </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s</a:t>
            </a:r>
            <a:r>
              <a:rPr b="0" lang="en-US" sz="3600" spc="-60" strike="noStrike" cap="all">
                <a:solidFill>
                  <a:srgbClr val="d1282e"/>
                </a:solidFill>
                <a:latin typeface="Arial Black"/>
              </a:rPr>
              <a:t>w</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23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Answer questions posed a user with specific answers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Factoid questions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Who wrote “The Universal Declaration of Human Rights”?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How many calories are there in two slices of apple pie?</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What is the average age of the onset of autism?</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Where is Apple Computer based?</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Complex (narrative) questions: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In children with an acute febrile illness, what is the efficacy of acetaminophen in reducing fever?</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What do scholars think about Jefferson’s position on dealing with pirates?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387CE909-0C4F-4DE8-9045-AAAAD4E8BBC7}" type="slidenum">
              <a:t>24</a:t>
            </a:fld>
          </a:p>
        </p:txBody>
      </p:sp>
    </p:spTree>
  </p:cSld>
  <mc:AlternateContent>
    <mc:Choice Requires="p14">
      <p:transition spd="slow" p14:dur="2000"/>
    </mc:Choice>
    <mc:Fallback>
      <p:transition spd="slow"/>
    </mc:Fallback>
  </mc:AlternateContent>
  <p:timing>
    <p:tnLst>
      <p:par>
        <p:cTn id="503" dur="indefinite" restart="never" nodeType="tmRoot">
          <p:childTnLst>
            <p:seq>
              <p:cTn id="504" dur="indefinite" nodeType="mainSeq">
                <p:childTnLst>
                  <p:par>
                    <p:cTn id="505" fill="hold">
                      <p:stCondLst>
                        <p:cond delay="0"/>
                      </p:stCondLst>
                      <p:childTnLst>
                        <p:par>
                          <p:cTn id="506" fill="hold">
                            <p:stCondLst>
                              <p:cond delay="0"/>
                            </p:stCondLst>
                            <p:childTnLst>
                              <p:par>
                                <p:cTn id="507" nodeType="withEffect" fill="hold" presetClass="entr" presetID="1">
                                  <p:stCondLst>
                                    <p:cond delay="0"/>
                                  </p:stCondLst>
                                  <p:childTnLst>
                                    <p:set>
                                      <p:cBhvr>
                                        <p:cTn id="508"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233">
                                            <p:txEl>
                                              <p:pRg st="1" end="1"/>
                                            </p:txEl>
                                          </p:spTgt>
                                        </p:tgtEl>
                                        <p:attrNameLst>
                                          <p:attrName>style.visibility</p:attrName>
                                        </p:attrNameLst>
                                      </p:cBhvr>
                                      <p:to>
                                        <p:strVal val="visible"/>
                                      </p:to>
                                    </p:set>
                                  </p:childTnLst>
                                </p:cTn>
                              </p:par>
                              <p:par>
                                <p:cTn id="513" nodeType="withEffect" fill="hold" presetClass="entr" presetID="1">
                                  <p:stCondLst>
                                    <p:cond delay="0"/>
                                  </p:stCondLst>
                                  <p:childTnLst>
                                    <p:set>
                                      <p:cBhvr>
                                        <p:cTn id="514" dur="1" fill="hold">
                                          <p:stCondLst>
                                            <p:cond delay="0"/>
                                          </p:stCondLst>
                                        </p:cTn>
                                        <p:tgtEl>
                                          <p:spTgt spid="233">
                                            <p:txEl>
                                              <p:pRg st="2" end="2"/>
                                            </p:txEl>
                                          </p:spTgt>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233">
                                            <p:txEl>
                                              <p:pRg st="3" end="3"/>
                                            </p:txEl>
                                          </p:spTgt>
                                        </p:tgtEl>
                                        <p:attrNameLst>
                                          <p:attrName>style.visibility</p:attrName>
                                        </p:attrNameLst>
                                      </p:cBhvr>
                                      <p:to>
                                        <p:strVal val="visible"/>
                                      </p:to>
                                    </p:set>
                                  </p:childTnLst>
                                </p:cTn>
                              </p:par>
                              <p:par>
                                <p:cTn id="517" nodeType="withEffect" fill="hold" presetClass="entr" presetID="1">
                                  <p:stCondLst>
                                    <p:cond delay="0"/>
                                  </p:stCondLst>
                                  <p:childTnLst>
                                    <p:set>
                                      <p:cBhvr>
                                        <p:cTn id="518" dur="1" fill="hold">
                                          <p:stCondLst>
                                            <p:cond delay="0"/>
                                          </p:stCondLst>
                                        </p:cTn>
                                        <p:tgtEl>
                                          <p:spTgt spid="233">
                                            <p:txEl>
                                              <p:pRg st="4" end="4"/>
                                            </p:txEl>
                                          </p:spTgt>
                                        </p:tgtEl>
                                        <p:attrNameLst>
                                          <p:attrName>style.visibility</p:attrName>
                                        </p:attrNameLst>
                                      </p:cBhvr>
                                      <p:to>
                                        <p:strVal val="visible"/>
                                      </p:to>
                                    </p:set>
                                  </p:childTnLst>
                                </p:cTn>
                              </p:par>
                              <p:par>
                                <p:cTn id="519" nodeType="withEffect" fill="hold" presetClass="entr" presetID="1">
                                  <p:stCondLst>
                                    <p:cond delay="0"/>
                                  </p:stCondLst>
                                  <p:childTnLst>
                                    <p:set>
                                      <p:cBhvr>
                                        <p:cTn id="520" dur="1" fill="hold">
                                          <p:stCondLst>
                                            <p:cond delay="0"/>
                                          </p:stCondLst>
                                        </p:cTn>
                                        <p:tgtEl>
                                          <p:spTgt spid="233">
                                            <p:txEl>
                                              <p:pRg st="5" end="5"/>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233">
                                            <p:txEl>
                                              <p:pRg st="6" end="6"/>
                                            </p:txEl>
                                          </p:spTgt>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233">
                                            <p:txEl>
                                              <p:pRg st="7" end="7"/>
                                            </p:txEl>
                                          </p:spTgt>
                                        </p:tgtEl>
                                        <p:attrNameLst>
                                          <p:attrName>style.visibility</p:attrName>
                                        </p:attrNameLst>
                                      </p:cBhvr>
                                      <p:to>
                                        <p:strVal val="visible"/>
                                      </p:to>
                                    </p:set>
                                  </p:childTnLst>
                                </p:cTn>
                              </p:par>
                              <p:par>
                                <p:cTn id="527" nodeType="withEffect" fill="hold" presetClass="entr" presetID="1">
                                  <p:stCondLst>
                                    <p:cond delay="0"/>
                                  </p:stCondLst>
                                  <p:childTnLst>
                                    <p:set>
                                      <p:cBhvr>
                                        <p:cTn id="528" dur="1" fill="hold">
                                          <p:stCondLst>
                                            <p:cond delay="0"/>
                                          </p:stCondLst>
                                        </p:cTn>
                                        <p:tgtEl>
                                          <p:spTgt spid="23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S</a:t>
            </a:r>
            <a:r>
              <a:rPr b="0" lang="en-US" sz="3600" spc="-60" strike="noStrike" cap="all">
                <a:solidFill>
                  <a:srgbClr val="d1282e"/>
                </a:solidFill>
                <a:latin typeface="Arial Black"/>
              </a:rPr>
              <a:t>p</a:t>
            </a:r>
            <a:r>
              <a:rPr b="0" lang="en-US" sz="3600" spc="-60" strike="noStrike" cap="all">
                <a:solidFill>
                  <a:srgbClr val="d1282e"/>
                </a:solidFill>
                <a:latin typeface="Arial Black"/>
              </a:rPr>
              <a:t>o</a:t>
            </a:r>
            <a:r>
              <a:rPr b="0" lang="en-US" sz="3600" spc="-60" strike="noStrike" cap="all">
                <a:solidFill>
                  <a:srgbClr val="d1282e"/>
                </a:solidFill>
                <a:latin typeface="Arial Black"/>
              </a:rPr>
              <a:t>k</a:t>
            </a:r>
            <a:r>
              <a:rPr b="0" lang="en-US" sz="3600" spc="-60" strike="noStrike" cap="all">
                <a:solidFill>
                  <a:srgbClr val="d1282e"/>
                </a:solidFill>
                <a:latin typeface="Arial Black"/>
              </a:rPr>
              <a:t>e</a:t>
            </a:r>
            <a:r>
              <a:rPr b="0" lang="en-US" sz="3600" spc="-60" strike="noStrike" cap="all">
                <a:solidFill>
                  <a:srgbClr val="d1282e"/>
                </a:solidFill>
                <a:latin typeface="Arial Black"/>
              </a:rPr>
              <a:t>n </a:t>
            </a:r>
            <a:r>
              <a:rPr b="0" lang="en-US" sz="3600" spc="-60" strike="noStrike" cap="all">
                <a:solidFill>
                  <a:srgbClr val="d1282e"/>
                </a:solidFill>
                <a:latin typeface="Arial Black"/>
              </a:rPr>
              <a:t>D</a:t>
            </a:r>
            <a:r>
              <a:rPr b="0" lang="en-US" sz="3600" spc="-60" strike="noStrike" cap="all">
                <a:solidFill>
                  <a:srgbClr val="d1282e"/>
                </a:solidFill>
                <a:latin typeface="Arial Black"/>
              </a:rPr>
              <a:t>ia</a:t>
            </a:r>
            <a:r>
              <a:rPr b="0" lang="en-US" sz="3600" spc="-60" strike="noStrike" cap="all">
                <a:solidFill>
                  <a:srgbClr val="d1282e"/>
                </a:solidFill>
                <a:latin typeface="Arial Black"/>
              </a:rPr>
              <a:t>l</a:t>
            </a:r>
            <a:r>
              <a:rPr b="0" lang="en-US" sz="3600" spc="-60" strike="noStrike" cap="all">
                <a:solidFill>
                  <a:srgbClr val="d1282e"/>
                </a:solidFill>
                <a:latin typeface="Arial Black"/>
              </a:rPr>
              <a:t>o</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e </a:t>
            </a:r>
            <a:r>
              <a:rPr b="0" lang="en-US" sz="3600" spc="-60" strike="noStrike" cap="all">
                <a:solidFill>
                  <a:srgbClr val="d1282e"/>
                </a:solidFill>
                <a:latin typeface="Arial Black"/>
              </a:rPr>
              <a:t>S</a:t>
            </a:r>
            <a:r>
              <a:rPr b="0" lang="en-US" sz="3600" spc="-60" strike="noStrike" cap="all">
                <a:solidFill>
                  <a:srgbClr val="d1282e"/>
                </a:solidFill>
                <a:latin typeface="Arial Black"/>
              </a:rPr>
              <a:t>y</a:t>
            </a: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s</a:t>
            </a:r>
            <a:endParaRPr b="0" lang="en-US" sz="3600" spc="-1" strike="noStrike">
              <a:solidFill>
                <a:srgbClr val="000000"/>
              </a:solidFill>
              <a:latin typeface="Arial"/>
            </a:endParaRPr>
          </a:p>
        </p:txBody>
      </p:sp>
      <p:sp>
        <p:nvSpPr>
          <p:cNvPr id="235" name="PlaceHolder 2"/>
          <p:cNvSpPr>
            <a:spLocks noGrp="1"/>
          </p:cNvSpPr>
          <p:nvPr>
            <p:ph/>
          </p:nvPr>
        </p:nvSpPr>
        <p:spPr>
          <a:xfrm>
            <a:off x="609480" y="1752480"/>
            <a:ext cx="10159560" cy="4373280"/>
          </a:xfrm>
          <a:prstGeom prst="rect">
            <a:avLst/>
          </a:prstGeom>
          <a:noFill/>
          <a:ln w="0">
            <a:noFill/>
          </a:ln>
        </p:spPr>
        <p:txBody>
          <a:bodyPr anchor="t">
            <a:noAutofit/>
          </a:bodyPr>
          <a:p>
            <a:endParaRPr b="1" lang="en-US" sz="2000" spc="-1" strike="noStrike">
              <a:solidFill>
                <a:srgbClr val="000000"/>
              </a:solidFill>
              <a:latin typeface="Arial"/>
            </a:endParaRPr>
          </a:p>
        </p:txBody>
      </p:sp>
      <p:pic>
        <p:nvPicPr>
          <p:cNvPr id="236" name="Picture 2" descr="./images/dialogue.png"/>
          <p:cNvPicPr/>
          <p:nvPr/>
        </p:nvPicPr>
        <p:blipFill>
          <a:blip r:embed="rId1"/>
          <a:stretch/>
        </p:blipFill>
        <p:spPr>
          <a:xfrm>
            <a:off x="1523880" y="2094120"/>
            <a:ext cx="9158760" cy="4945680"/>
          </a:xfrm>
          <a:prstGeom prst="rect">
            <a:avLst/>
          </a:prstGeom>
          <a:ln w="0">
            <a:noFill/>
          </a:ln>
        </p:spPr>
      </p:pic>
      <p:sp>
        <p:nvSpPr>
          <p:cNvPr id="4" name="PlaceHolder 3"/>
          <p:cNvSpPr>
            <a:spLocks noGrp="1"/>
          </p:cNvSpPr>
          <p:nvPr>
            <p:ph type="sldNum" idx="6"/>
          </p:nvPr>
        </p:nvSpPr>
        <p:spPr/>
        <p:txBody>
          <a:bodyPr/>
          <a:p>
            <a:fld id="{FD0CAF9E-95EC-436C-81A5-DEC33EFAED6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x</a:t>
            </a:r>
            <a:r>
              <a:rPr b="0" lang="en-US" sz="3600" spc="-60" strike="noStrike" cap="all">
                <a:solidFill>
                  <a:srgbClr val="d1282e"/>
                </a:solidFill>
                <a:latin typeface="Arial Black"/>
              </a:rPr>
              <a:t>t</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r>
              <a:rPr b="0" lang="en-US" sz="3600" spc="-60" strike="noStrike" cap="all">
                <a:solidFill>
                  <a:srgbClr val="d1282e"/>
                </a:solidFill>
                <a:latin typeface="Arial Black"/>
              </a:rPr>
              <a:t>ai</a:t>
            </a:r>
            <a:r>
              <a:rPr b="0" lang="en-US" sz="3600" spc="-60" strike="noStrike" cap="all">
                <a:solidFill>
                  <a:srgbClr val="d1282e"/>
                </a:solidFill>
                <a:latin typeface="Arial Black"/>
              </a:rPr>
              <a:t>l</a:t>
            </a:r>
            <a:r>
              <a:rPr b="0" lang="en-US" sz="3600" spc="-60" strike="noStrike" cap="all">
                <a:solidFill>
                  <a:srgbClr val="d1282e"/>
                </a:solidFill>
                <a:latin typeface="Arial Black"/>
              </a:rPr>
              <a:t>m</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a:t>
            </a:r>
            <a:endParaRPr b="0" lang="en-US" sz="3600" spc="-1" strike="noStrike">
              <a:solidFill>
                <a:srgbClr val="000000"/>
              </a:solidFill>
              <a:latin typeface="Arial"/>
            </a:endParaRPr>
          </a:p>
        </p:txBody>
      </p:sp>
      <p:sp>
        <p:nvSpPr>
          <p:cNvPr id="23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Given two text fragments, determine if one being true entails the other, entails the other's negation, or allows the other to be either true or false</a:t>
            </a:r>
            <a:endParaRPr b="1" lang="en-US" sz="2000" spc="-1" strike="noStrike">
              <a:solidFill>
                <a:srgbClr val="000000"/>
              </a:solidFill>
              <a:latin typeface="Arial"/>
            </a:endParaRPr>
          </a:p>
        </p:txBody>
      </p:sp>
      <p:pic>
        <p:nvPicPr>
          <p:cNvPr id="239" name="Picture 4" descr=""/>
          <p:cNvPicPr/>
          <p:nvPr/>
        </p:nvPicPr>
        <p:blipFill>
          <a:blip r:embed="rId1"/>
          <a:stretch/>
        </p:blipFill>
        <p:spPr>
          <a:xfrm>
            <a:off x="2031840" y="2762280"/>
            <a:ext cx="7314840" cy="4095360"/>
          </a:xfrm>
          <a:prstGeom prst="rect">
            <a:avLst/>
          </a:prstGeom>
          <a:ln w="0">
            <a:noFill/>
          </a:ln>
        </p:spPr>
      </p:pic>
      <p:sp>
        <p:nvSpPr>
          <p:cNvPr id="4" name="PlaceHolder 3"/>
          <p:cNvSpPr>
            <a:spLocks noGrp="1"/>
          </p:cNvSpPr>
          <p:nvPr>
            <p:ph type="sldNum" idx="6"/>
          </p:nvPr>
        </p:nvSpPr>
        <p:spPr/>
        <p:txBody>
          <a:bodyPr/>
          <a:p>
            <a:fld id="{E19A6F0D-6A3A-421E-8197-B09AA3B64BBE}" type="slidenum">
              <a:t>26</a:t>
            </a:fld>
          </a:p>
        </p:txBody>
      </p:sp>
    </p:spTree>
  </p:cSld>
  <mc:AlternateContent>
    <mc:Choice Requires="p14">
      <p:transition spd="slow" p14:dur="2000"/>
    </mc:Choice>
    <mc:Fallback>
      <p:transition spd="slow"/>
    </mc:Fallback>
  </mc:AlternateContent>
  <p:timing>
    <p:tnLst>
      <p:par>
        <p:cTn id="529" dur="indefinite" restart="never" nodeType="tmRoot">
          <p:childTnLst>
            <p:seq>
              <p:cTn id="530" dur="indefinite" nodeType="mainSeq">
                <p:childTnLst>
                  <p:par>
                    <p:cTn id="531" fill="hold">
                      <p:stCondLst>
                        <p:cond delay="indefinite"/>
                      </p:stCondLst>
                      <p:childTnLst>
                        <p:par>
                          <p:cTn id="532" fill="hold">
                            <p:stCondLst>
                              <p:cond delay="0"/>
                            </p:stCondLst>
                            <p:childTnLst>
                              <p:par>
                                <p:cTn id="533" nodeType="clickEffect" fill="hold" presetClass="entr" presetID="1">
                                  <p:stCondLst>
                                    <p:cond delay="0"/>
                                  </p:stCondLst>
                                  <p:childTnLst>
                                    <p:set>
                                      <p:cBhvr>
                                        <p:cTn id="534"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c</a:t>
            </a:r>
            <a:r>
              <a:rPr b="0" lang="en-US" sz="3600" spc="-60" strike="noStrike" cap="all">
                <a:solidFill>
                  <a:srgbClr val="d1282e"/>
                </a:solidFill>
                <a:latin typeface="Arial Black"/>
              </a:rPr>
              <a:t>s: </a:t>
            </a:r>
            <a:r>
              <a:rPr b="0" lang="en-US" sz="3600" spc="-60" strike="noStrike" cap="all">
                <a:solidFill>
                  <a:srgbClr val="d1282e"/>
                </a:solidFill>
                <a:latin typeface="Arial Black"/>
              </a:rPr>
              <a:t>d</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u</a:t>
            </a:r>
            <a:r>
              <a:rPr b="0" lang="en-US" sz="3600" spc="-60" strike="noStrike" cap="all">
                <a:solidFill>
                  <a:srgbClr val="d1282e"/>
                </a:solidFill>
                <a:latin typeface="Arial Black"/>
              </a:rPr>
              <a:t>m</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 </a:t>
            </a:r>
            <a:r>
              <a:rPr b="0" lang="en-US" sz="3600" spc="-60" strike="noStrike" cap="all">
                <a:solidFill>
                  <a:srgbClr val="d1282e"/>
                </a:solidFill>
                <a:latin typeface="Arial Black"/>
              </a:rPr>
              <a:t>s</a:t>
            </a:r>
            <a:r>
              <a:rPr b="0" lang="en-US" sz="3600" spc="-60" strike="noStrike" cap="all">
                <a:solidFill>
                  <a:srgbClr val="d1282e"/>
                </a:solidFill>
                <a:latin typeface="Arial Black"/>
              </a:rPr>
              <a:t>u</a:t>
            </a:r>
            <a:r>
              <a:rPr b="0" lang="en-US" sz="3600" spc="-60" strike="noStrike" cap="all">
                <a:solidFill>
                  <a:srgbClr val="d1282e"/>
                </a:solidFill>
                <a:latin typeface="Arial Black"/>
              </a:rPr>
              <a:t>m</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r</a:t>
            </a:r>
            <a:r>
              <a:rPr b="0" lang="en-US" sz="3600" spc="-60" strike="noStrike" cap="all">
                <a:solidFill>
                  <a:srgbClr val="d1282e"/>
                </a:solidFill>
                <a:latin typeface="Arial Black"/>
              </a:rPr>
              <a:t>iz</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4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Quite a few tools out there today</a:t>
            </a:r>
            <a:r>
              <a:rPr b="1" lang="en-US" sz="2000" spc="-1" strike="noStrike">
                <a:solidFill>
                  <a:srgbClr val="000000"/>
                </a:solidFill>
                <a:latin typeface="Arial"/>
              </a:rPr>
              <a:t>… e.g., SMMRY</a:t>
            </a:r>
            <a:endParaRPr b="1" lang="en-US" sz="2000" spc="-1" strike="noStrike">
              <a:solidFill>
                <a:srgbClr val="000000"/>
              </a:solidFill>
              <a:latin typeface="Arial"/>
            </a:endParaRPr>
          </a:p>
        </p:txBody>
      </p:sp>
      <p:pic>
        <p:nvPicPr>
          <p:cNvPr id="242" name="Picture 5" descr=""/>
          <p:cNvPicPr/>
          <p:nvPr/>
        </p:nvPicPr>
        <p:blipFill>
          <a:blip r:embed="rId1"/>
          <a:stretch/>
        </p:blipFill>
        <p:spPr>
          <a:xfrm>
            <a:off x="1516320" y="2622600"/>
            <a:ext cx="9143640" cy="3832560"/>
          </a:xfrm>
          <a:prstGeom prst="rect">
            <a:avLst/>
          </a:prstGeom>
          <a:ln w="0">
            <a:noFill/>
          </a:ln>
        </p:spPr>
      </p:pic>
      <p:sp>
        <p:nvSpPr>
          <p:cNvPr id="4" name="PlaceHolder 3"/>
          <p:cNvSpPr>
            <a:spLocks noGrp="1"/>
          </p:cNvSpPr>
          <p:nvPr>
            <p:ph type="sldNum" idx="6"/>
          </p:nvPr>
        </p:nvSpPr>
        <p:spPr/>
        <p:txBody>
          <a:bodyPr/>
          <a:p>
            <a:fld id="{11975418-1717-435B-B084-29DD6DCA5B68}" type="slidenum">
              <a:t>27</a:t>
            </a:fld>
          </a:p>
        </p:txBody>
      </p:sp>
    </p:spTree>
  </p:cSld>
  <mc:AlternateContent>
    <mc:Choice Requires="p14">
      <p:transition spd="slow" p14:dur="2000"/>
    </mc:Choice>
    <mc:Fallback>
      <p:transition spd="slow"/>
    </mc:Fallback>
  </mc:AlternateContent>
  <p:timing>
    <p:tnLst>
      <p:par>
        <p:cTn id="539" dur="indefinite" restart="never" nodeType="tmRoot">
          <p:childTnLst>
            <p:seq>
              <p:cTn id="540" dur="indefinite" nodeType="mainSeq">
                <p:childTnLst>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241">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O</a:t>
            </a:r>
            <a:r>
              <a:rPr b="0" lang="en-US" sz="3600" spc="-60" strike="noStrike" cap="all">
                <a:solidFill>
                  <a:srgbClr val="d1282e"/>
                </a:solidFill>
                <a:latin typeface="Arial Black"/>
              </a:rPr>
              <a:t>t</a:t>
            </a:r>
            <a:r>
              <a:rPr b="0" lang="en-US" sz="3600" spc="-60" strike="noStrike" cap="all">
                <a:solidFill>
                  <a:srgbClr val="d1282e"/>
                </a:solidFill>
                <a:latin typeface="Arial Black"/>
              </a:rPr>
              <a:t>h</a:t>
            </a:r>
            <a:r>
              <a:rPr b="0" lang="en-US" sz="3600" spc="-60" strike="noStrike" cap="all">
                <a:solidFill>
                  <a:srgbClr val="d1282e"/>
                </a:solidFill>
                <a:latin typeface="Arial Black"/>
              </a:rPr>
              <a:t>e</a:t>
            </a:r>
            <a:r>
              <a:rPr b="0" lang="en-US" sz="3600" spc="-60" strike="noStrike" cap="all">
                <a:solidFill>
                  <a:srgbClr val="d1282e"/>
                </a:solidFill>
                <a:latin typeface="Arial Black"/>
              </a:rPr>
              <a:t>r </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k</a:t>
            </a:r>
            <a:r>
              <a:rPr b="0" lang="en-US" sz="3600" spc="-60" strike="noStrike" cap="all">
                <a:solidFill>
                  <a:srgbClr val="d1282e"/>
                </a:solidFill>
                <a:latin typeface="Arial Black"/>
              </a:rPr>
              <a:t>s</a:t>
            </a:r>
            <a:endParaRPr b="0" lang="en-US" sz="3600" spc="-1" strike="noStrike">
              <a:solidFill>
                <a:srgbClr val="000000"/>
              </a:solidFill>
              <a:latin typeface="Arial"/>
            </a:endParaRPr>
          </a:p>
        </p:txBody>
      </p:sp>
      <p:sp>
        <p:nvSpPr>
          <p:cNvPr id="24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Speech Recognition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Caption Generation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Natural Language Generation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Optical Character Recognition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Word Sense Disambiguation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serve: help with food or drink; hold an office; put ball into play</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Doing all of these for many different languages</a:t>
            </a:r>
            <a:endParaRPr b="1" lang="en-US" sz="2000" spc="-1" strike="noStrike">
              <a:solidFill>
                <a:srgbClr val="000000"/>
              </a:solidFill>
              <a:latin typeface="Arial"/>
            </a:endParaRPr>
          </a:p>
        </p:txBody>
      </p:sp>
      <p:pic>
        <p:nvPicPr>
          <p:cNvPr id="245" name="Picture 2" descr="mage result for rosetta stone"/>
          <p:cNvPicPr/>
          <p:nvPr/>
        </p:nvPicPr>
        <p:blipFill>
          <a:blip r:embed="rId1"/>
          <a:stretch/>
        </p:blipFill>
        <p:spPr>
          <a:xfrm>
            <a:off x="8107560" y="0"/>
            <a:ext cx="2559960" cy="3232080"/>
          </a:xfrm>
          <a:prstGeom prst="rect">
            <a:avLst/>
          </a:prstGeom>
          <a:ln w="0">
            <a:noFill/>
          </a:ln>
        </p:spPr>
      </p:pic>
      <p:sp>
        <p:nvSpPr>
          <p:cNvPr id="4" name="PlaceHolder 3"/>
          <p:cNvSpPr>
            <a:spLocks noGrp="1"/>
          </p:cNvSpPr>
          <p:nvPr>
            <p:ph type="sldNum" idx="6"/>
          </p:nvPr>
        </p:nvSpPr>
        <p:spPr/>
        <p:txBody>
          <a:bodyPr/>
          <a:p>
            <a:fld id="{302DFBD5-8B78-4606-B14A-CD61A6D9FBFF}" type="slidenum">
              <a:t>28</a:t>
            </a:fld>
          </a:p>
        </p:txBody>
      </p:sp>
    </p:spTree>
  </p:cSld>
  <mc:AlternateContent>
    <mc:Choice Requires="p14">
      <p:transition spd="slow" p14:dur="2000"/>
    </mc:Choice>
    <mc:Fallback>
      <p:transition spd="slow"/>
    </mc:Fallback>
  </mc:AlternateContent>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Picture 4" descr=""/>
          <p:cNvPicPr/>
          <p:nvPr/>
        </p:nvPicPr>
        <p:blipFill>
          <a:blip r:embed="rId1"/>
          <a:stretch/>
        </p:blipFill>
        <p:spPr>
          <a:xfrm>
            <a:off x="7498440" y="3945600"/>
            <a:ext cx="4348080" cy="2928960"/>
          </a:xfrm>
          <a:prstGeom prst="rect">
            <a:avLst/>
          </a:prstGeom>
          <a:ln w="0">
            <a:noFill/>
          </a:ln>
        </p:spPr>
      </p:pic>
      <p:sp>
        <p:nvSpPr>
          <p:cNvPr id="24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Semantics: Text </a:t>
            </a:r>
            <a:r>
              <a:rPr b="0" lang="en-US" sz="3600" spc="-60" strike="noStrike" cap="all">
                <a:solidFill>
                  <a:srgbClr val="d1282e"/>
                </a:solidFill>
                <a:latin typeface="Arial Black"/>
              </a:rPr>
              <a:t>classification</a:t>
            </a:r>
            <a:endParaRPr b="0" lang="en-US" sz="3600" spc="-1" strike="noStrike">
              <a:solidFill>
                <a:srgbClr val="000000"/>
              </a:solidFill>
              <a:latin typeface="Arial"/>
            </a:endParaRPr>
          </a:p>
        </p:txBody>
      </p:sp>
      <p:sp>
        <p:nvSpPr>
          <p:cNvPr id="24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Is it spam?</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Who wrote this paper?  (Author identification)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u="sng">
                <a:solidFill>
                  <a:srgbClr val="cc9900"/>
                </a:solidFill>
                <a:uFillTx/>
                <a:latin typeface="Arial"/>
                <a:hlinkClick r:id="rId2"/>
              </a:rPr>
              <a:t>https://en.wikipedia.org/wiki/The_Federalist_Papers#Authorship</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u="sng">
                <a:solidFill>
                  <a:srgbClr val="cc9900"/>
                </a:solidFill>
                <a:uFillTx/>
                <a:latin typeface="Arial"/>
                <a:hlinkClick r:id="rId3"/>
              </a:rPr>
              <a:t>https://www.uwgb.edu/dutchs/pseudosc/hidncode.htm</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lang="es-ES_tradnl" sz="2000" spc="-1" strike="noStrike">
                <a:solidFill>
                  <a:srgbClr val="000000"/>
                </a:solidFill>
                <a:latin typeface="Arial"/>
              </a:rPr>
              <a:t>¡</a:t>
            </a:r>
            <a:r>
              <a:rPr b="1" lang="es-ES" sz="2000" spc="-1" strike="noStrike">
                <a:solidFill>
                  <a:srgbClr val="000000"/>
                </a:solidFill>
                <a:latin typeface="Arial"/>
              </a:rPr>
              <a:t>Identificación del idioma!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Sentiment analysis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type of document is this?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When was this document written?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Readability assessment</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F3C07FD0-1539-45CD-90C7-DFA53D4F388C}" type="slidenum">
              <a:t>29</a:t>
            </a:fld>
          </a:p>
        </p:txBody>
      </p:sp>
    </p:spTree>
  </p:cSld>
  <mc:AlternateContent>
    <mc:Choice Requires="p14">
      <p:transition spd="slow" p14:dur="2000"/>
    </mc:Choice>
    <mc:Fallback>
      <p:transition spd="slow"/>
    </mc:Fallback>
  </mc:AlternateContent>
  <p:timing>
    <p:tnLst>
      <p:par>
        <p:cTn id="551" dur="indefinite" restart="never" nodeType="tmRoot">
          <p:childTnLst>
            <p:seq>
              <p:cTn id="552" dur="indefinite" nodeType="mainSeq">
                <p:childTnLst>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248">
                                            <p:txEl>
                                              <p:pRg st="3" end="3"/>
                                            </p:txEl>
                                          </p:spTgt>
                                        </p:tgtEl>
                                        <p:attrNameLst>
                                          <p:attrName>style.visibility</p:attrName>
                                        </p:attrNameLst>
                                      </p:cBhvr>
                                      <p:to>
                                        <p:strVal val="visible"/>
                                      </p:to>
                                    </p:set>
                                  </p:childTnLst>
                                </p:cTn>
                              </p:par>
                              <p:par>
                                <p:cTn id="569" nodeType="withEffect" fill="hold" presetClass="entr" presetID="1">
                                  <p:stCondLst>
                                    <p:cond delay="0"/>
                                  </p:stCondLst>
                                  <p:childTnLst>
                                    <p:set>
                                      <p:cBhvr>
                                        <p:cTn id="570" dur="1" fill="hold">
                                          <p:stCondLst>
                                            <p:cond delay="0"/>
                                          </p:stCondLst>
                                        </p:cTn>
                                        <p:tgtEl>
                                          <p:spTgt spid="246"/>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1">
                                  <p:stCondLst>
                                    <p:cond delay="0"/>
                                  </p:stCondLst>
                                  <p:childTnLst>
                                    <p:set>
                                      <p:cBhvr>
                                        <p:cTn id="586"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24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a:t>
            </a:r>
            <a:r>
              <a:rPr b="0" lang="en-US" sz="3600" spc="-60" strike="noStrike" cap="all">
                <a:solidFill>
                  <a:srgbClr val="d1282e"/>
                </a:solidFill>
                <a:latin typeface="Arial Black"/>
              </a:rPr>
              <a:t>o</a:t>
            </a:r>
            <a:r>
              <a:rPr b="0" lang="en-US" sz="3600" spc="-60" strike="noStrike" cap="all">
                <a:solidFill>
                  <a:srgbClr val="d1282e"/>
                </a:solidFill>
                <a:latin typeface="Arial Black"/>
              </a:rPr>
              <a:t>m</a:t>
            </a:r>
            <a:r>
              <a:rPr b="0" lang="en-US" sz="3600" spc="-60" strike="noStrike" cap="all">
                <a:solidFill>
                  <a:srgbClr val="d1282e"/>
                </a:solidFill>
                <a:latin typeface="Arial Black"/>
              </a:rPr>
              <a:t>m</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r>
              <a:rPr b="0" lang="en-US" sz="3600" spc="-60" strike="noStrike" cap="all">
                <a:solidFill>
                  <a:srgbClr val="d1282e"/>
                </a:solidFill>
                <a:latin typeface="Arial Black"/>
              </a:rPr>
              <a:t> </a:t>
            </a:r>
            <a:r>
              <a:rPr b="0" lang="en-US" sz="3600" spc="-60" strike="noStrike" cap="all">
                <a:solidFill>
                  <a:srgbClr val="d1282e"/>
                </a:solidFill>
                <a:latin typeface="Arial Black"/>
              </a:rPr>
              <a:t>i</a:t>
            </a:r>
            <a:r>
              <a:rPr b="0" lang="en-US" sz="3600" spc="-60" strike="noStrike" cap="all">
                <a:solidFill>
                  <a:srgbClr val="d1282e"/>
                </a:solidFill>
                <a:latin typeface="Arial Black"/>
              </a:rPr>
              <a:t>s</a:t>
            </a:r>
            <a:r>
              <a:rPr b="0" lang="en-US" sz="3600" spc="-60" strike="noStrike" cap="all">
                <a:solidFill>
                  <a:srgbClr val="d1282e"/>
                </a:solidFill>
                <a:latin typeface="Arial Black"/>
              </a:rPr>
              <a:t>s</a:t>
            </a:r>
            <a:r>
              <a:rPr b="0" lang="en-US" sz="3600" spc="-60" strike="noStrike" cap="all">
                <a:solidFill>
                  <a:srgbClr val="d1282e"/>
                </a:solidFill>
                <a:latin typeface="Arial Black"/>
              </a:rPr>
              <a:t>u</a:t>
            </a:r>
            <a:r>
              <a:rPr b="0" lang="en-US" sz="3600" spc="-60" strike="noStrike" cap="all">
                <a:solidFill>
                  <a:srgbClr val="d1282e"/>
                </a:solidFill>
                <a:latin typeface="Arial Black"/>
              </a:rPr>
              <a:t>e </a:t>
            </a:r>
            <a:r>
              <a:rPr b="0" lang="en-US" sz="3600" spc="-60" strike="noStrike" cap="all">
                <a:solidFill>
                  <a:srgbClr val="d1282e"/>
                </a:solidFill>
                <a:latin typeface="Arial Black"/>
              </a:rPr>
              <a:t>W</a:t>
            </a:r>
            <a:r>
              <a:rPr b="0" lang="en-US" sz="3600" spc="-60" strike="noStrike" cap="all">
                <a:solidFill>
                  <a:srgbClr val="d1282e"/>
                </a:solidFill>
                <a:latin typeface="Arial Black"/>
              </a:rPr>
              <a:t>i</a:t>
            </a:r>
            <a:r>
              <a:rPr b="0" lang="en-US" sz="3600" spc="-60" strike="noStrike" cap="all">
                <a:solidFill>
                  <a:srgbClr val="d1282e"/>
                </a:solidFill>
                <a:latin typeface="Arial Black"/>
              </a:rPr>
              <a:t>t</a:t>
            </a:r>
            <a:r>
              <a:rPr b="0" lang="en-US" sz="3600" spc="-60" strike="noStrike" cap="all">
                <a:solidFill>
                  <a:srgbClr val="d1282e"/>
                </a:solidFill>
                <a:latin typeface="Arial Black"/>
              </a:rPr>
              <a:t>h</a:t>
            </a:r>
            <a:r>
              <a:rPr b="0" lang="en-US" sz="3600" spc="-60" strike="noStrike" cap="all">
                <a:solidFill>
                  <a:srgbClr val="d1282e"/>
                </a:solidFill>
                <a:latin typeface="Arial Black"/>
              </a:rPr>
              <a:t> </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o</a:t>
            </a:r>
            <a:r>
              <a:rPr b="0" lang="en-US" sz="3600" spc="-60" strike="noStrike" cap="all">
                <a:solidFill>
                  <a:srgbClr val="d1282e"/>
                </a:solidFill>
                <a:latin typeface="Arial Black"/>
              </a:rPr>
              <a:t>j</a:t>
            </a:r>
            <a:r>
              <a:rPr b="0" lang="en-US" sz="3600" spc="-60" strike="noStrike" cap="all">
                <a:solidFill>
                  <a:srgbClr val="d1282e"/>
                </a:solidFill>
                <a:latin typeface="Arial Black"/>
              </a:rPr>
              <a:t>e</a:t>
            </a:r>
            <a:r>
              <a:rPr b="0" lang="en-US" sz="3600" spc="-60" strike="noStrike" cap="all">
                <a:solidFill>
                  <a:srgbClr val="d1282e"/>
                </a:solidFill>
                <a:latin typeface="Arial Black"/>
              </a:rPr>
              <a:t>c</a:t>
            </a:r>
            <a:r>
              <a:rPr b="0" lang="en-US" sz="3600" spc="-60" strike="noStrike" cap="all">
                <a:solidFill>
                  <a:srgbClr val="d1282e"/>
                </a:solidFill>
                <a:latin typeface="Arial Black"/>
              </a:rPr>
              <a:t>t </a:t>
            </a:r>
            <a:r>
              <a:rPr b="0" lang="en-US" sz="3600" spc="-60" strike="noStrike" cap="all">
                <a:solidFill>
                  <a:srgbClr val="d1282e"/>
                </a:solidFill>
                <a:latin typeface="Arial Black"/>
              </a:rPr>
              <a:t>1</a:t>
            </a:r>
            <a:endParaRPr b="0" lang="en-US" sz="3600" spc="-1" strike="noStrike">
              <a:solidFill>
                <a:srgbClr val="000000"/>
              </a:solidFill>
              <a:latin typeface="Arial"/>
            </a:endParaRPr>
          </a:p>
        </p:txBody>
      </p:sp>
      <p:sp>
        <p:nvSpPr>
          <p:cNvPr id="145" name="PlaceHolder 2"/>
          <p:cNvSpPr>
            <a:spLocks noGrp="1"/>
          </p:cNvSpPr>
          <p:nvPr>
            <p:ph/>
          </p:nvPr>
        </p:nvSpPr>
        <p:spPr>
          <a:xfrm>
            <a:off x="609480" y="1523880"/>
            <a:ext cx="10159560" cy="4601880"/>
          </a:xfrm>
          <a:prstGeom prst="rect">
            <a:avLst/>
          </a:prstGeom>
          <a:noFill/>
          <a:ln w="0">
            <a:noFill/>
          </a:ln>
        </p:spPr>
        <p:txBody>
          <a:bodyPr anchor="t">
            <a:normAutofit/>
          </a:bodyPr>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Courier New"/>
              </a:rPr>
              <a:t>df[df[‘intensity’] &gt; 0.1][‘color’] = ‘red’</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tabLst>
                <a:tab algn="l" pos="0"/>
              </a:tabLst>
            </a:pPr>
            <a:r>
              <a:rPr b="0" lang="en-US" sz="2000" spc="-1" strike="noStrike">
                <a:solidFill>
                  <a:srgbClr val="000000"/>
                </a:solidFill>
                <a:latin typeface="Arial"/>
              </a:rPr>
              <a:t>This will not set a value in df – assignment is </a:t>
            </a:r>
            <a:r>
              <a:rPr b="0" lang="en-US" sz="2000" spc="-1" strike="noStrike">
                <a:solidFill>
                  <a:srgbClr val="d1282e"/>
                </a:solidFill>
                <a:latin typeface="Arial"/>
              </a:rPr>
              <a:t>chained</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tabLst>
                <a:tab algn="l" pos="0"/>
              </a:tabLst>
            </a:pPr>
            <a:r>
              <a:rPr b="0" lang="en-US" sz="2000" spc="-1" strike="noStrike">
                <a:solidFill>
                  <a:srgbClr val="000000"/>
                </a:solidFill>
                <a:latin typeface="Arial"/>
              </a:rPr>
              <a:t>Instead, use </a:t>
            </a:r>
            <a:r>
              <a:rPr b="0" lang="en-US" sz="2000" spc="-1" strike="noStrike">
                <a:solidFill>
                  <a:srgbClr val="000000"/>
                </a:solidFill>
                <a:latin typeface="Courier New"/>
              </a:rPr>
              <a:t>df.loc[df[‘intensity’] &gt; 0.1, ‘color’] = ‘red’</a:t>
            </a:r>
            <a:endParaRPr b="0" lang="en-US" sz="2000" spc="-1" strike="noStrike">
              <a:solidFill>
                <a:srgbClr val="000000"/>
              </a:solidFill>
              <a:latin typeface="Arial"/>
            </a:endParaRPr>
          </a:p>
          <a:p>
            <a:pPr marL="343080" indent="-343080">
              <a:spcBef>
                <a:spcPts val="1417"/>
              </a:spcBef>
              <a:buClr>
                <a:srgbClr val="000000"/>
              </a:buClr>
              <a:buFont typeface="Arial"/>
              <a:buChar char="•"/>
              <a:tabLst>
                <a:tab algn="l" pos="0"/>
              </a:tabLst>
            </a:pPr>
            <a:r>
              <a:rPr b="0" lang="en-US" sz="2000" spc="-1" strike="noStrike">
                <a:solidFill>
                  <a:srgbClr val="000000"/>
                </a:solidFill>
                <a:latin typeface="Courier New"/>
              </a:rPr>
              <a:t>For </a:t>
            </a:r>
            <a:r>
              <a:rPr b="0" lang="en-US" sz="2000" spc="-1" strike="noStrike">
                <a:solidFill>
                  <a:srgbClr val="000000"/>
                </a:solidFill>
                <a:latin typeface="Ariel"/>
              </a:rPr>
              <a:t>and </a:t>
            </a:r>
            <a:r>
              <a:rPr b="0" lang="en-US" sz="2000" spc="-1" strike="noStrike">
                <a:solidFill>
                  <a:srgbClr val="000000"/>
                </a:solidFill>
                <a:latin typeface="Courier New"/>
              </a:rPr>
              <a:t>numpy</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tabLst>
                <a:tab algn="l" pos="0"/>
              </a:tabLst>
            </a:pPr>
            <a:r>
              <a:rPr b="0" lang="en-US" sz="2000" spc="-1" strike="noStrike">
                <a:solidFill>
                  <a:srgbClr val="000000"/>
                </a:solidFill>
                <a:latin typeface="Ariel"/>
              </a:rPr>
              <a:t>If you find yourself explicitly iterating: take a moment to think about it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tabLst>
                <a:tab algn="l" pos="0"/>
              </a:tabLst>
            </a:pPr>
            <a:r>
              <a:rPr b="0" lang="en-US" sz="2000" spc="-1" strike="noStrike">
                <a:solidFill>
                  <a:srgbClr val="000000"/>
                </a:solidFill>
                <a:latin typeface="Courier New"/>
              </a:rPr>
              <a:t>Numpy</a:t>
            </a:r>
            <a:r>
              <a:rPr b="0" lang="en-US" sz="2000" spc="-1" strike="noStrike">
                <a:solidFill>
                  <a:srgbClr val="000000"/>
                </a:solidFill>
                <a:latin typeface="Ariel "/>
              </a:rPr>
              <a:t> is meant to do those low level things for you, find a way to avoid explicit loops by looking in the docs to see if they’ve already done it, it’ll be faster!</a:t>
            </a:r>
            <a:endParaRPr b="0" lang="en-US" sz="2000" spc="-1" strike="noStrike">
              <a:solidFill>
                <a:srgbClr val="000000"/>
              </a:solidFill>
              <a:latin typeface="Arial"/>
            </a:endParaRPr>
          </a:p>
          <a:p>
            <a:pPr marL="343080" indent="-343080">
              <a:spcBef>
                <a:spcPts val="1417"/>
              </a:spcBef>
              <a:buClr>
                <a:srgbClr val="000000"/>
              </a:buClr>
              <a:buFont typeface="Arial"/>
              <a:buChar char="•"/>
              <a:tabLst>
                <a:tab algn="l" pos="0"/>
              </a:tabLst>
            </a:pPr>
            <a:r>
              <a:rPr b="0" lang="en-US" sz="2000" spc="-1" strike="noStrike">
                <a:solidFill>
                  <a:srgbClr val="000000"/>
                </a:solidFill>
                <a:latin typeface="Ariel "/>
              </a:rPr>
              <a:t>No labels/titles on plots!</a:t>
            </a:r>
            <a:endParaRPr b="1" lang="en-US" sz="2000" spc="-1" strike="noStrike">
              <a:solidFill>
                <a:srgbClr val="000000"/>
              </a:solidFill>
              <a:latin typeface="Arial"/>
            </a:endParaRPr>
          </a:p>
          <a:p>
            <a:pPr marL="343080" indent="-343080">
              <a:spcBef>
                <a:spcPts val="1417"/>
              </a:spcBef>
              <a:buClr>
                <a:srgbClr val="000000"/>
              </a:buClr>
              <a:buFont typeface="Arial"/>
              <a:buChar char="•"/>
              <a:tabLst>
                <a:tab algn="l" pos="0"/>
              </a:tabLst>
            </a:pPr>
            <a:r>
              <a:rPr b="0" lang="en-US" sz="2000" spc="-1" strike="noStrike">
                <a:solidFill>
                  <a:srgbClr val="000000"/>
                </a:solidFill>
                <a:latin typeface="Ariel "/>
              </a:rPr>
              <a:t>Too much intermediate information/tables/data. Story over data!</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4B67A024-F9D9-4D96-BD21-CBEEAB95C987}" type="slidenum">
              <a:t>3</a:t>
            </a:fld>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x</a:t>
            </a:r>
            <a:r>
              <a:rPr b="0" lang="en-US" sz="3600" spc="-60" strike="noStrike" cap="all">
                <a:solidFill>
                  <a:srgbClr val="d1282e"/>
                </a:solidFill>
                <a:latin typeface="Arial Black"/>
              </a:rPr>
              <a:t>t </a:t>
            </a:r>
            <a:r>
              <a:rPr b="0" lang="en-US" sz="3600" spc="-60" strike="noStrike" cap="all">
                <a:solidFill>
                  <a:srgbClr val="d1282e"/>
                </a:solidFill>
                <a:latin typeface="Arial Black"/>
              </a:rPr>
              <a:t>c</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si</a:t>
            </a:r>
            <a:r>
              <a:rPr b="0" lang="en-US" sz="3600" spc="-60" strike="noStrike" cap="all">
                <a:solidFill>
                  <a:srgbClr val="d1282e"/>
                </a:solidFill>
                <a:latin typeface="Arial Black"/>
              </a:rPr>
              <a:t>fi</a:t>
            </a:r>
            <a:r>
              <a:rPr b="0" lang="en-US" sz="3600" spc="-60" strike="noStrike" cap="all">
                <a:solidFill>
                  <a:srgbClr val="d1282e"/>
                </a:solidFill>
                <a:latin typeface="Arial Black"/>
              </a:rPr>
              <a:t>c</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5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Input: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document </a:t>
            </a:r>
            <a:r>
              <a:rPr b="0" i="1" lang="en-US" sz="2000" spc="-1" strike="noStrike">
                <a:solidFill>
                  <a:srgbClr val="000000"/>
                </a:solidFill>
                <a:latin typeface="Arial"/>
              </a:rPr>
              <a:t>w</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set of classes </a:t>
            </a:r>
            <a:r>
              <a:rPr b="0" i="1" lang="en-US" sz="2000" spc="-1" strike="noStrike">
                <a:solidFill>
                  <a:srgbClr val="000000"/>
                </a:solidFill>
                <a:latin typeface="Arial"/>
              </a:rPr>
              <a:t>Y</a:t>
            </a:r>
            <a:r>
              <a:rPr b="0" lang="en-US" sz="2000" spc="-1" strike="noStrike">
                <a:solidFill>
                  <a:srgbClr val="000000"/>
                </a:solidFill>
                <a:latin typeface="Arial"/>
              </a:rPr>
              <a:t> = {</a:t>
            </a:r>
            <a:r>
              <a:rPr b="0" i="1" lang="en-US" sz="2000" spc="-1" strike="noStrike">
                <a:solidFill>
                  <a:srgbClr val="000000"/>
                </a:solidFill>
                <a:latin typeface="Arial"/>
              </a:rPr>
              <a:t>y</a:t>
            </a:r>
            <a:r>
              <a:rPr b="0" i="1" lang="en-US" sz="2000" spc="-1" strike="noStrike" baseline="-25000">
                <a:solidFill>
                  <a:srgbClr val="000000"/>
                </a:solidFill>
                <a:latin typeface="Arial"/>
              </a:rPr>
              <a:t>1</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2</a:t>
            </a:r>
            <a:r>
              <a:rPr b="0" lang="en-US" sz="2000" spc="-1" strike="noStrike">
                <a:solidFill>
                  <a:srgbClr val="000000"/>
                </a:solidFill>
                <a:latin typeface="Arial"/>
              </a:rPr>
              <a:t>, </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J</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Output: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predicted class </a:t>
            </a:r>
            <a:r>
              <a:rPr b="0" i="1" lang="en-US" sz="2000" spc="-1" strike="noStrike">
                <a:solidFill>
                  <a:srgbClr val="000000"/>
                </a:solidFill>
                <a:latin typeface="Arial"/>
              </a:rPr>
              <a:t>y</a:t>
            </a:r>
            <a:r>
              <a:rPr b="0" lang="en-US" sz="2000" spc="-1" strike="noStrike">
                <a:solidFill>
                  <a:srgbClr val="000000"/>
                </a:solidFill>
                <a:latin typeface="Arial"/>
              </a:rPr>
              <a:t> ∈ </a:t>
            </a:r>
            <a:r>
              <a:rPr b="0" i="1" lang="en-US" sz="2000" spc="-1" strike="noStrike">
                <a:solidFill>
                  <a:srgbClr val="000000"/>
                </a:solidFill>
                <a:latin typeface="Arial"/>
              </a:rPr>
              <a:t>Y</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(You will spend much more time on </a:t>
            </a:r>
            <a:r>
              <a:rPr b="1" lang="en-US" sz="2000" spc="-1" strike="noStrike">
                <a:solidFill>
                  <a:srgbClr val="d1282e"/>
                </a:solidFill>
                <a:latin typeface="Arial"/>
              </a:rPr>
              <a:t>classification</a:t>
            </a:r>
            <a:r>
              <a:rPr b="1" lang="en-US" sz="2000" spc="-1" strike="noStrike">
                <a:solidFill>
                  <a:srgbClr val="000000"/>
                </a:solidFill>
                <a:latin typeface="Arial"/>
              </a:rPr>
              <a:t> problems throughout the CMSC320, CMSC421, CMSC422, etc. program, this is just a light intro!)</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AF2C4037-2E88-4A24-AF02-584AFB1CF57F}" type="slidenum">
              <a:t>30</a:t>
            </a:fld>
          </a:p>
        </p:txBody>
      </p:sp>
    </p:spTree>
  </p:cSld>
  <mc:AlternateContent>
    <mc:Choice Requires="p14">
      <p:transition spd="slow" p14:dur="2000"/>
    </mc:Choice>
    <mc:Fallback>
      <p:transition spd="slow"/>
    </mc:Fallback>
  </mc:AlternateContent>
  <p:timing>
    <p:tnLst>
      <p:par>
        <p:cTn id="591" dur="indefinite" restart="never" nodeType="tmRoot">
          <p:childTnLst>
            <p:seq>
              <p:cTn id="592" dur="indefinite" nodeType="mainSeq">
                <p:childTnLst>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250">
                                            <p:txEl>
                                              <p:pRg st="0" end="0"/>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250">
                                            <p:txEl>
                                              <p:pRg st="1" end="1"/>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250">
                                            <p:txEl>
                                              <p:pRg st="2" end="2"/>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250">
                                            <p:txEl>
                                              <p:pRg st="4" end="4"/>
                                            </p:txEl>
                                          </p:spTgt>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250">
                                            <p:txEl>
                                              <p:pRg st="5" end="5"/>
                                            </p:txEl>
                                          </p:spTgt>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0"/>
                                          </p:stCondLst>
                                        </p:cTn>
                                        <p:tgtEl>
                                          <p:spTgt spid="25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x</a:t>
            </a:r>
            <a:r>
              <a:rPr b="0" lang="en-US" sz="3600" spc="-60" strike="noStrike" cap="all">
                <a:solidFill>
                  <a:srgbClr val="d1282e"/>
                </a:solidFill>
                <a:latin typeface="Arial Black"/>
              </a:rPr>
              <a:t>t </a:t>
            </a:r>
            <a:r>
              <a:rPr b="0" lang="en-US" sz="3600" spc="-60" strike="noStrike" cap="all">
                <a:solidFill>
                  <a:srgbClr val="d1282e"/>
                </a:solidFill>
                <a:latin typeface="Arial Black"/>
              </a:rPr>
              <a:t>c</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si</a:t>
            </a:r>
            <a:r>
              <a:rPr b="0" lang="en-US" sz="3600" spc="-60" strike="noStrike" cap="all">
                <a:solidFill>
                  <a:srgbClr val="d1282e"/>
                </a:solidFill>
                <a:latin typeface="Arial Black"/>
              </a:rPr>
              <a:t>fi</a:t>
            </a:r>
            <a:r>
              <a:rPr b="0" lang="en-US" sz="3600" spc="-60" strike="noStrike" cap="all">
                <a:solidFill>
                  <a:srgbClr val="d1282e"/>
                </a:solidFill>
                <a:latin typeface="Arial Black"/>
              </a:rPr>
              <a:t>c</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52"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Hand-coded rules based on combinations of terms (and possibly other context)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If email </a:t>
            </a:r>
            <a:r>
              <a:rPr b="1" i="1" lang="en-US" sz="2000" spc="-1" strike="noStrike">
                <a:solidFill>
                  <a:srgbClr val="000000"/>
                </a:solidFill>
                <a:latin typeface="Arial"/>
              </a:rPr>
              <a:t>w</a:t>
            </a:r>
            <a:r>
              <a:rPr b="1" lang="en-US" sz="2000" spc="-1" strike="noStrike">
                <a:solidFill>
                  <a:srgbClr val="000000"/>
                </a:solidFill>
                <a:latin typeface="Arial"/>
              </a:rPr>
              <a: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Sent from a DNSBL (DNS blacklist)</a:t>
            </a:r>
            <a:r>
              <a:rPr b="0" lang="en-US" sz="2000" spc="-1" strike="noStrike">
                <a:solidFill>
                  <a:srgbClr val="000000"/>
                </a:solidFill>
                <a:latin typeface="Arial"/>
              </a:rPr>
              <a:t>	</a:t>
            </a:r>
            <a:r>
              <a:rPr b="1" lang="en-US" sz="2000" spc="-1" strike="noStrike">
                <a:solidFill>
                  <a:srgbClr val="000000"/>
                </a:solidFill>
                <a:latin typeface="Arial"/>
              </a:rPr>
              <a:t>	</a:t>
            </a:r>
            <a:r>
              <a:rPr b="1" lang="en-US" sz="2000" spc="-1" strike="noStrike">
                <a:solidFill>
                  <a:srgbClr val="000000"/>
                </a:solidFill>
                <a:latin typeface="Arial"/>
              </a:rPr>
              <a:t>	</a:t>
            </a:r>
            <a:r>
              <a:rPr b="1" lang="en-US" sz="2000" spc="-1" strike="noStrike">
                <a:solidFill>
                  <a:srgbClr val="000000"/>
                </a:solidFill>
                <a:latin typeface="Arial"/>
              </a:rPr>
              <a:t>OR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Misspelled references to pharmaceuticals</a:t>
            </a:r>
            <a:r>
              <a:rPr b="0" lang="en-US" sz="2000" spc="-1" strike="noStrike">
                <a:solidFill>
                  <a:srgbClr val="000000"/>
                </a:solidFill>
                <a:latin typeface="Arial"/>
              </a:rPr>
              <a:t>	</a:t>
            </a:r>
            <a:r>
              <a:rPr b="1" lang="en-US" sz="2000" spc="-1" strike="noStrike">
                <a:solidFill>
                  <a:srgbClr val="000000"/>
                </a:solidFill>
                <a:latin typeface="Arial"/>
              </a:rPr>
              <a:t>	</a:t>
            </a:r>
            <a:r>
              <a:rPr b="1" lang="en-US" sz="2000" spc="-1" strike="noStrike">
                <a:solidFill>
                  <a:srgbClr val="000000"/>
                </a:solidFill>
                <a:latin typeface="Arial"/>
              </a:rPr>
              <a:t>OR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Contains URL with mix of Unicode</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1" lang="en-US" sz="2000" spc="-1" strike="noStrike">
                <a:solidFill>
                  <a:srgbClr val="000000"/>
                </a:solidFill>
                <a:latin typeface="Arial"/>
              </a:rPr>
              <a:t>OR</a:t>
            </a:r>
            <a:r>
              <a:rPr b="0" lang="en-US" sz="2000" spc="-1" strike="noStrike">
                <a:solidFill>
                  <a:srgbClr val="000000"/>
                </a:solidFill>
                <a:latin typeface="Arial"/>
              </a:rPr>
              <a:t> </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Then: y</a:t>
            </a:r>
            <a:r>
              <a:rPr b="1" lang="en-US" sz="2000" spc="-1" strike="noStrike" baseline="-25000">
                <a:solidFill>
                  <a:srgbClr val="000000"/>
                </a:solidFill>
                <a:latin typeface="Arial"/>
              </a:rPr>
              <a:t>w</a:t>
            </a:r>
            <a:r>
              <a:rPr b="1" lang="en-US" sz="2000" spc="-1" strike="noStrike">
                <a:solidFill>
                  <a:srgbClr val="000000"/>
                </a:solidFill>
                <a:latin typeface="Arial"/>
              </a:rPr>
              <a:t> = spam</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Pros: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Domain expertise, human-understandable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Cons: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Brittle, expensive to maintain, overly conservative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FFA91A6E-E570-492C-8CEA-E4DB080069FB}" type="slidenum">
              <a:t>31</a:t>
            </a:fld>
          </a:p>
        </p:txBody>
      </p:sp>
    </p:spTree>
  </p:cSld>
  <mc:AlternateContent>
    <mc:Choice Requires="p14">
      <p:transition spd="slow" p14:dur="2000"/>
    </mc:Choice>
    <mc:Fallback>
      <p:transition spd="slow"/>
    </mc:Fallback>
  </mc:AlternateContent>
  <p:timing>
    <p:tnLst>
      <p:par>
        <p:cTn id="617" dur="indefinite" restart="never" nodeType="tmRoot">
          <p:childTnLst>
            <p:seq>
              <p:cTn id="618" dur="indefinite" nodeType="mainSeq">
                <p:childTnLst>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252">
                                            <p:txEl>
                                              <p:pRg st="2" end="2"/>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252">
                                            <p:txEl>
                                              <p:pRg st="3" end="3"/>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252">
                                            <p:txEl>
                                              <p:pRg st="4" end="4"/>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252">
                                            <p:txEl>
                                              <p:pRg st="5" end="5"/>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252">
                                            <p:txEl>
                                              <p:pRg st="6" end="6"/>
                                            </p:txEl>
                                          </p:spTgt>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1">
                                  <p:stCondLst>
                                    <p:cond delay="0"/>
                                  </p:stCondLst>
                                  <p:childTnLst>
                                    <p:set>
                                      <p:cBhvr>
                                        <p:cTn id="650" dur="1" fill="hold">
                                          <p:stCondLst>
                                            <p:cond delay="0"/>
                                          </p:stCondLst>
                                        </p:cTn>
                                        <p:tgtEl>
                                          <p:spTgt spid="252">
                                            <p:txEl>
                                              <p:pRg st="7" end="7"/>
                                            </p:txEl>
                                          </p:spTgt>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252">
                                            <p:txEl>
                                              <p:pRg st="8" end="8"/>
                                            </p:txEl>
                                          </p:spTgt>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2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x</a:t>
            </a:r>
            <a:r>
              <a:rPr b="0" lang="en-US" sz="3600" spc="-60" strike="noStrike" cap="all">
                <a:solidFill>
                  <a:srgbClr val="d1282e"/>
                </a:solidFill>
                <a:latin typeface="Arial Black"/>
              </a:rPr>
              <a:t>t </a:t>
            </a:r>
            <a:r>
              <a:rPr b="0" lang="en-US" sz="3600" spc="-60" strike="noStrike" cap="all">
                <a:solidFill>
                  <a:srgbClr val="d1282e"/>
                </a:solidFill>
                <a:latin typeface="Arial Black"/>
              </a:rPr>
              <a:t>c</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s</a:t>
            </a:r>
            <a:r>
              <a:rPr b="0" lang="en-US" sz="3600" spc="-60" strike="noStrike" cap="all">
                <a:solidFill>
                  <a:srgbClr val="d1282e"/>
                </a:solidFill>
                <a:latin typeface="Arial Black"/>
              </a:rPr>
              <a:t>si</a:t>
            </a:r>
            <a:r>
              <a:rPr b="0" lang="en-US" sz="3600" spc="-60" strike="noStrike" cap="all">
                <a:solidFill>
                  <a:srgbClr val="d1282e"/>
                </a:solidFill>
                <a:latin typeface="Arial Black"/>
              </a:rPr>
              <a:t>fi</a:t>
            </a:r>
            <a:r>
              <a:rPr b="0" lang="en-US" sz="3600" spc="-60" strike="noStrike" cap="all">
                <a:solidFill>
                  <a:srgbClr val="d1282e"/>
                </a:solidFill>
                <a:latin typeface="Arial Black"/>
              </a:rPr>
              <a:t>c</a:t>
            </a:r>
            <a:r>
              <a:rPr b="0" lang="en-US" sz="3600" spc="-60" strike="noStrike" cap="all">
                <a:solidFill>
                  <a:srgbClr val="d1282e"/>
                </a:solidFill>
                <a:latin typeface="Arial Black"/>
              </a:rPr>
              <a:t>a</a:t>
            </a:r>
            <a:r>
              <a:rPr b="0" lang="en-US" sz="3600" spc="-60" strike="noStrike" cap="all">
                <a:solidFill>
                  <a:srgbClr val="d1282e"/>
                </a:solidFill>
                <a:latin typeface="Arial Black"/>
              </a:rPr>
              <a:t>ti</a:t>
            </a:r>
            <a:r>
              <a:rPr b="0" lang="en-US" sz="3600" spc="-60" strike="noStrike" cap="all">
                <a:solidFill>
                  <a:srgbClr val="d1282e"/>
                </a:solidFill>
                <a:latin typeface="Arial Black"/>
              </a:rPr>
              <a:t>o</a:t>
            </a:r>
            <a:r>
              <a:rPr b="0" lang="en-US" sz="3600" spc="-60" strike="noStrike" cap="all">
                <a:solidFill>
                  <a:srgbClr val="d1282e"/>
                </a:solidFill>
                <a:latin typeface="Arial Black"/>
              </a:rPr>
              <a:t>n</a:t>
            </a:r>
            <a:endParaRPr b="0" lang="en-US" sz="3600" spc="-1" strike="noStrike">
              <a:solidFill>
                <a:srgbClr val="000000"/>
              </a:solidFill>
              <a:latin typeface="Arial"/>
            </a:endParaRPr>
          </a:p>
        </p:txBody>
      </p:sp>
      <p:sp>
        <p:nvSpPr>
          <p:cNvPr id="25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Input: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document </a:t>
            </a:r>
            <a:r>
              <a:rPr b="0" i="1" lang="en-US" sz="2000" spc="-1" strike="noStrike">
                <a:solidFill>
                  <a:srgbClr val="000000"/>
                </a:solidFill>
                <a:latin typeface="Arial"/>
              </a:rPr>
              <a:t>w</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set of classes </a:t>
            </a:r>
            <a:r>
              <a:rPr b="0" i="1" lang="en-US" sz="2000" spc="-1" strike="noStrike">
                <a:solidFill>
                  <a:srgbClr val="000000"/>
                </a:solidFill>
                <a:latin typeface="Arial"/>
              </a:rPr>
              <a:t>Y</a:t>
            </a:r>
            <a:r>
              <a:rPr b="0" lang="en-US" sz="2000" spc="-1" strike="noStrike">
                <a:solidFill>
                  <a:srgbClr val="000000"/>
                </a:solidFill>
                <a:latin typeface="Arial"/>
              </a:rPr>
              <a:t> = {</a:t>
            </a:r>
            <a:r>
              <a:rPr b="0" i="1" lang="en-US" sz="2000" spc="-1" strike="noStrike">
                <a:solidFill>
                  <a:srgbClr val="000000"/>
                </a:solidFill>
                <a:latin typeface="Arial"/>
              </a:rPr>
              <a:t>y</a:t>
            </a:r>
            <a:r>
              <a:rPr b="0" i="1" lang="en-US" sz="2000" spc="-1" strike="noStrike" baseline="-25000">
                <a:solidFill>
                  <a:srgbClr val="000000"/>
                </a:solidFill>
                <a:latin typeface="Arial"/>
              </a:rPr>
              <a:t>1</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2</a:t>
            </a:r>
            <a:r>
              <a:rPr b="0" lang="en-US" sz="2000" spc="-1" strike="noStrike">
                <a:solidFill>
                  <a:srgbClr val="000000"/>
                </a:solidFill>
                <a:latin typeface="Arial"/>
              </a:rPr>
              <a:t>, </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J</a:t>
            </a:r>
            <a:r>
              <a:rPr b="0" lang="en-US" sz="2000" spc="-1" strike="noStrike">
                <a:solidFill>
                  <a:srgbClr val="000000"/>
                </a:solidFill>
                <a:latin typeface="Arial"/>
              </a:rPr>
              <a: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training set of </a:t>
            </a:r>
            <a:r>
              <a:rPr b="0" i="1" lang="en-US" sz="2000" spc="-1" strike="noStrike">
                <a:solidFill>
                  <a:srgbClr val="000000"/>
                </a:solidFill>
                <a:latin typeface="Arial"/>
              </a:rPr>
              <a:t>m</a:t>
            </a:r>
            <a:r>
              <a:rPr b="0" lang="en-US" sz="2000" spc="-1" strike="noStrike">
                <a:solidFill>
                  <a:srgbClr val="000000"/>
                </a:solidFill>
                <a:latin typeface="Arial"/>
              </a:rPr>
              <a:t> hand-labeled documents</a:t>
            </a:r>
            <a:br/>
            <a:r>
              <a:rPr b="0" lang="en-US" sz="2000" spc="-1" strike="noStrike">
                <a:solidFill>
                  <a:srgbClr val="000000"/>
                </a:solidFill>
                <a:latin typeface="Arial"/>
              </a:rPr>
              <a:t>	</a:t>
            </a:r>
            <a:r>
              <a:rPr b="0" lang="en-US" sz="2000" spc="-1" strike="noStrike">
                <a:solidFill>
                  <a:srgbClr val="000000"/>
                </a:solidFill>
                <a:latin typeface="Arial"/>
              </a:rPr>
              <a:t>{(</a:t>
            </a:r>
            <a:r>
              <a:rPr b="0" i="1" lang="en-US" sz="2000" spc="-1" strike="noStrike">
                <a:solidFill>
                  <a:srgbClr val="000000"/>
                </a:solidFill>
                <a:latin typeface="Arial"/>
              </a:rPr>
              <a:t>w</a:t>
            </a:r>
            <a:r>
              <a:rPr b="0" i="1" lang="en-US" sz="2000" spc="-1" strike="noStrike" baseline="-25000">
                <a:solidFill>
                  <a:srgbClr val="000000"/>
                </a:solidFill>
                <a:latin typeface="Arial"/>
              </a:rPr>
              <a:t>1</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1</a:t>
            </a:r>
            <a:r>
              <a:rPr b="0" lang="en-US" sz="2000" spc="-1" strike="noStrike">
                <a:solidFill>
                  <a:srgbClr val="000000"/>
                </a:solidFill>
                <a:latin typeface="Arial"/>
              </a:rPr>
              <a:t>), (</a:t>
            </a:r>
            <a:r>
              <a:rPr b="0" i="1" lang="en-US" sz="2000" spc="-1" strike="noStrike">
                <a:solidFill>
                  <a:srgbClr val="000000"/>
                </a:solidFill>
                <a:latin typeface="Arial"/>
              </a:rPr>
              <a:t>w</a:t>
            </a:r>
            <a:r>
              <a:rPr b="0" i="1" lang="en-US" sz="2000" spc="-1" strike="noStrike" baseline="-25000">
                <a:solidFill>
                  <a:srgbClr val="000000"/>
                </a:solidFill>
                <a:latin typeface="Arial"/>
              </a:rPr>
              <a:t>2</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2</a:t>
            </a:r>
            <a:r>
              <a:rPr b="0" lang="en-US" sz="2000" spc="-1" strike="noStrike">
                <a:solidFill>
                  <a:srgbClr val="000000"/>
                </a:solidFill>
                <a:latin typeface="Arial"/>
              </a:rPr>
              <a:t>), …, (</a:t>
            </a:r>
            <a:r>
              <a:rPr b="0" i="1" lang="en-US" sz="2000" spc="-1" strike="noStrike">
                <a:solidFill>
                  <a:srgbClr val="000000"/>
                </a:solidFill>
                <a:latin typeface="Arial"/>
              </a:rPr>
              <a:t>w</a:t>
            </a:r>
            <a:r>
              <a:rPr b="0" i="1" lang="en-US" sz="2000" spc="-1" strike="noStrike" baseline="-25000">
                <a:solidFill>
                  <a:srgbClr val="000000"/>
                </a:solidFill>
                <a:latin typeface="Arial"/>
              </a:rPr>
              <a:t>m</a:t>
            </a:r>
            <a:r>
              <a:rPr b="0" lang="en-US" sz="2000" spc="-1" strike="noStrike">
                <a:solidFill>
                  <a:srgbClr val="000000"/>
                </a:solidFill>
                <a:latin typeface="Arial"/>
              </a:rPr>
              <a:t>, </a:t>
            </a:r>
            <a:r>
              <a:rPr b="0" i="1" lang="en-US" sz="2000" spc="-1" strike="noStrike">
                <a:solidFill>
                  <a:srgbClr val="000000"/>
                </a:solidFill>
                <a:latin typeface="Arial"/>
              </a:rPr>
              <a:t>y</a:t>
            </a:r>
            <a:r>
              <a:rPr b="0" i="1" lang="en-US" sz="2000" spc="-1" strike="noStrike" baseline="-25000">
                <a:solidFill>
                  <a:srgbClr val="000000"/>
                </a:solidFill>
                <a:latin typeface="Arial"/>
              </a:rPr>
              <a:t>m</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Output: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 learned classifier </a:t>
            </a:r>
            <a:r>
              <a:rPr b="0" i="1" lang="en-US" sz="2000" spc="-1" strike="noStrike">
                <a:solidFill>
                  <a:srgbClr val="000000"/>
                </a:solidFill>
                <a:latin typeface="Arial"/>
              </a:rPr>
              <a:t>w</a:t>
            </a:r>
            <a:r>
              <a:rPr b="0" lang="en-US" sz="2000" spc="-1" strike="noStrike">
                <a:solidFill>
                  <a:srgbClr val="000000"/>
                </a:solidFill>
                <a:latin typeface="Arial"/>
              </a:rPr>
              <a:t> </a:t>
            </a:r>
            <a:r>
              <a:rPr b="0" lang="en-US" sz="2000" spc="-1" strike="noStrike">
                <a:solidFill>
                  <a:srgbClr val="000000"/>
                </a:solidFill>
                <a:latin typeface="Wingdings"/>
              </a:rPr>
              <a:t></a:t>
            </a:r>
            <a:r>
              <a:rPr b="0" lang="en-US" sz="2000" spc="-1" strike="noStrike">
                <a:solidFill>
                  <a:srgbClr val="000000"/>
                </a:solidFill>
                <a:latin typeface="Arial"/>
              </a:rPr>
              <a:t> </a:t>
            </a:r>
            <a:r>
              <a:rPr b="0" i="1" lang="en-US" sz="2000" spc="-1" strike="noStrike">
                <a:solidFill>
                  <a:srgbClr val="000000"/>
                </a:solidFill>
                <a:latin typeface="Arial"/>
              </a:rPr>
              <a:t>y</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This is an example of </a:t>
            </a:r>
            <a:r>
              <a:rPr b="1" lang="en-US" sz="2000" spc="-1" strike="noStrike">
                <a:solidFill>
                  <a:srgbClr val="d1282e"/>
                </a:solidFill>
                <a:latin typeface="Arial"/>
              </a:rPr>
              <a:t>supervised learning</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363FB1C8-3CD1-40A7-9A83-40592D6D3261}" type="slidenum">
              <a:t>32</a:t>
            </a:fld>
          </a:p>
        </p:txBody>
      </p:sp>
    </p:spTree>
  </p:cSld>
  <mc:AlternateContent>
    <mc:Choice Requires="p14">
      <p:transition spd="slow" p14:dur="2000"/>
    </mc:Choice>
    <mc:Fallback>
      <p:transition spd="slow"/>
    </mc:Fallback>
  </mc:AlternateContent>
  <p:timing>
    <p:tnLst>
      <p:par>
        <p:cTn id="659" dur="indefinite" restart="never" nodeType="tmRoot">
          <p:childTnLst>
            <p:seq>
              <p:cTn id="660" dur="indefinite" nodeType="mainSeq">
                <p:childTnLst>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254">
                                            <p:txEl>
                                              <p:pRg st="6" end="6"/>
                                            </p:txEl>
                                          </p:spTgt>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25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ti</a:t>
            </a:r>
            <a:r>
              <a:rPr b="0" lang="en-US" sz="3600" spc="-60" strike="noStrike" cap="all">
                <a:solidFill>
                  <a:srgbClr val="d1282e"/>
                </a:solidFill>
                <a:latin typeface="Arial Black"/>
              </a:rPr>
              <a:t>n</a:t>
            </a:r>
            <a:r>
              <a:rPr b="0" lang="en-US" sz="3600" spc="-60" strike="noStrike" cap="all">
                <a:solidFill>
                  <a:srgbClr val="d1282e"/>
                </a:solidFill>
                <a:latin typeface="Arial Black"/>
              </a:rPr>
              <a:t>g </a:t>
            </a:r>
            <a:r>
              <a:rPr b="0" lang="en-US" sz="3600" spc="-60" strike="noStrike" cap="all">
                <a:solidFill>
                  <a:srgbClr val="d1282e"/>
                </a:solidFill>
                <a:latin typeface="Arial Black"/>
              </a:rPr>
              <a:t>a </a:t>
            </a:r>
            <a:r>
              <a:rPr b="0" lang="en-US" sz="3600" spc="-60" strike="noStrike" cap="all">
                <a:solidFill>
                  <a:srgbClr val="d1282e"/>
                </a:solidFill>
                <a:latin typeface="Arial Black"/>
              </a:rPr>
              <a:t>d</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u</a:t>
            </a:r>
            <a:r>
              <a:rPr b="0" lang="en-US" sz="3600" spc="-60" strike="noStrike" cap="all">
                <a:solidFill>
                  <a:srgbClr val="d1282e"/>
                </a:solidFill>
                <a:latin typeface="Arial Black"/>
              </a:rPr>
              <a:t>m</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t </a:t>
            </a:r>
            <a:r>
              <a:rPr b="0" lang="en-US" sz="3600" spc="-60" strike="noStrike" cap="all">
                <a:solidFill>
                  <a:srgbClr val="d1282e"/>
                </a:solidFill>
                <a:latin typeface="Arial Black"/>
              </a:rPr>
              <a:t>“i</a:t>
            </a:r>
            <a:r>
              <a:rPr b="0" lang="en-US" sz="3600" spc="-60" strike="noStrike" cap="all">
                <a:solidFill>
                  <a:srgbClr val="d1282e"/>
                </a:solidFill>
                <a:latin typeface="Arial Black"/>
              </a:rPr>
              <a:t>n </a:t>
            </a:r>
            <a:r>
              <a:rPr b="0" lang="en-US" sz="3600" spc="-60" strike="noStrike" cap="all">
                <a:solidFill>
                  <a:srgbClr val="d1282e"/>
                </a:solidFill>
                <a:latin typeface="Arial Black"/>
              </a:rPr>
              <a:t>m</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h</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sp>
        <p:nvSpPr>
          <p:cNvPr id="256"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Simplest method: </a:t>
            </a:r>
            <a:r>
              <a:rPr b="1" lang="en-US" sz="2000" spc="-1" strike="noStrike">
                <a:solidFill>
                  <a:srgbClr val="d1282e"/>
                </a:solidFill>
                <a:latin typeface="Arial"/>
              </a:rPr>
              <a:t>bag of words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Represent each document as a vector of word frequencies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Order of words does not matter, just #occurrences</a:t>
            </a:r>
            <a:endParaRPr b="1" lang="en-US" sz="2000" spc="-1" strike="noStrike">
              <a:solidFill>
                <a:srgbClr val="000000"/>
              </a:solidFill>
              <a:latin typeface="Arial"/>
            </a:endParaRPr>
          </a:p>
        </p:txBody>
      </p:sp>
      <p:sp>
        <p:nvSpPr>
          <p:cNvPr id="257" name="Picture 4"/>
          <p:cNvSpPr/>
          <p:nvPr/>
        </p:nvSpPr>
        <p:spPr>
          <a:xfrm>
            <a:off x="6625440" y="838440"/>
            <a:ext cx="5221080" cy="4102920"/>
          </a:xfrm>
          <a:prstGeom prst="ellipse">
            <a:avLst/>
          </a:prstGeom>
          <a:blipFill rotWithShape="0">
            <a:blip r:embed="rId1"/>
            <a:srcRect/>
            <a:stretch/>
          </a:blipFill>
          <a:ln cap="rnd" w="63500">
            <a:solidFill>
              <a:srgbClr val="333333"/>
            </a:solidFill>
            <a:round/>
          </a:ln>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
        <p:nvSpPr>
          <p:cNvPr id="4" name="PlaceHolder 3"/>
          <p:cNvSpPr>
            <a:spLocks noGrp="1"/>
          </p:cNvSpPr>
          <p:nvPr>
            <p:ph type="sldNum" idx="6"/>
          </p:nvPr>
        </p:nvSpPr>
        <p:spPr/>
        <p:txBody>
          <a:bodyPr/>
          <a:p>
            <a:fld id="{36CF8E85-6248-43B9-A762-F96EE943AE07}" type="slidenum">
              <a:t>33</a:t>
            </a:fld>
          </a:p>
        </p:txBody>
      </p:sp>
    </p:spTree>
  </p:cSld>
  <mc:AlternateContent>
    <mc:Choice Requires="p14">
      <p:transition spd="slow" p14:dur="2000"/>
    </mc:Choice>
    <mc:Fallback>
      <p:transition spd="slow"/>
    </mc:Fallback>
  </mc:AlternateContent>
  <p:timing>
    <p:tnLst>
      <p:par>
        <p:cTn id="689" dur="indefinite" restart="never" nodeType="tmRoot">
          <p:childTnLst>
            <p:seq>
              <p:cTn id="690" dur="indefinite" nodeType="mainSeq">
                <p:childTnLst>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256">
                                            <p:txEl>
                                              <p:pRg st="0" end="0"/>
                                            </p:txEl>
                                          </p:spTgt>
                                        </p:tgtEl>
                                        <p:attrNameLst>
                                          <p:attrName>style.visibility</p:attrName>
                                        </p:attrNameLst>
                                      </p:cBhvr>
                                      <p:to>
                                        <p:strVal val="visible"/>
                                      </p:to>
                                    </p:set>
                                  </p:childTnLst>
                                </p:cTn>
                              </p:par>
                              <p:par>
                                <p:cTn id="695" nodeType="withEffect" fill="hold" presetClass="entr" presetID="1">
                                  <p:stCondLst>
                                    <p:cond delay="0"/>
                                  </p:stCondLst>
                                  <p:childTnLst>
                                    <p:set>
                                      <p:cBhvr>
                                        <p:cTn id="696" dur="1" fill="hold">
                                          <p:stCondLst>
                                            <p:cond delay="0"/>
                                          </p:stCondLst>
                                        </p:cTn>
                                        <p:tgtEl>
                                          <p:spTgt spid="257"/>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256">
                                            <p:txEl>
                                              <p:pRg st="8" end="8"/>
                                            </p:txEl>
                                          </p:spTgt>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25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B</a:t>
            </a:r>
            <a:r>
              <a:rPr b="0" lang="en-US" sz="3600" spc="-60" strike="noStrike" cap="all">
                <a:solidFill>
                  <a:srgbClr val="d1282e"/>
                </a:solidFill>
                <a:latin typeface="Arial Black"/>
              </a:rPr>
              <a:t>a</a:t>
            </a:r>
            <a:r>
              <a:rPr b="0" lang="en-US" sz="3600" spc="-60" strike="noStrike" cap="all">
                <a:solidFill>
                  <a:srgbClr val="d1282e"/>
                </a:solidFill>
                <a:latin typeface="Arial Black"/>
              </a:rPr>
              <a:t>g </a:t>
            </a:r>
            <a:r>
              <a:rPr b="0" lang="en-US" sz="3600" spc="-60" strike="noStrike" cap="all">
                <a:solidFill>
                  <a:srgbClr val="d1282e"/>
                </a:solidFill>
                <a:latin typeface="Arial Black"/>
              </a:rPr>
              <a:t>o</a:t>
            </a:r>
            <a:r>
              <a:rPr b="0" lang="en-US" sz="3600" spc="-60" strike="noStrike" cap="all">
                <a:solidFill>
                  <a:srgbClr val="d1282e"/>
                </a:solidFill>
                <a:latin typeface="Arial Black"/>
              </a:rPr>
              <a:t>f </a:t>
            </a:r>
            <a:r>
              <a:rPr b="0" lang="en-US" sz="3600" spc="-60" strike="noStrike" cap="all">
                <a:solidFill>
                  <a:srgbClr val="d1282e"/>
                </a:solidFill>
                <a:latin typeface="Arial Black"/>
              </a:rPr>
              <a:t>w</a:t>
            </a:r>
            <a:r>
              <a:rPr b="0" lang="en-US" sz="3600" spc="-60" strike="noStrike" cap="all">
                <a:solidFill>
                  <a:srgbClr val="d1282e"/>
                </a:solidFill>
                <a:latin typeface="Arial Black"/>
              </a:rPr>
              <a:t>o</a:t>
            </a:r>
            <a:r>
              <a:rPr b="0" lang="en-US" sz="3600" spc="-60" strike="noStrike" cap="all">
                <a:solidFill>
                  <a:srgbClr val="d1282e"/>
                </a:solidFill>
                <a:latin typeface="Arial Black"/>
              </a:rPr>
              <a:t>r</a:t>
            </a:r>
            <a:r>
              <a:rPr b="0" lang="en-US" sz="3600" spc="-60" strike="noStrike" cap="all">
                <a:solidFill>
                  <a:srgbClr val="d1282e"/>
                </a:solidFill>
                <a:latin typeface="Arial Black"/>
              </a:rPr>
              <a:t>d</a:t>
            </a:r>
            <a:r>
              <a:rPr b="0" lang="en-US" sz="3600" spc="-60" strike="noStrike" cap="all">
                <a:solidFill>
                  <a:srgbClr val="d1282e"/>
                </a:solidFill>
                <a:latin typeface="Arial Black"/>
              </a:rPr>
              <a:t>s </a:t>
            </a:r>
            <a:r>
              <a:rPr b="0" lang="en-US" sz="3600" spc="-60" strike="noStrike" cap="all">
                <a:solidFill>
                  <a:srgbClr val="d1282e"/>
                </a:solidFill>
                <a:latin typeface="Arial Black"/>
              </a:rPr>
              <a:t>E</a:t>
            </a:r>
            <a:r>
              <a:rPr b="0" lang="en-US" sz="3600" spc="-60" strike="noStrike" cap="all">
                <a:solidFill>
                  <a:srgbClr val="d1282e"/>
                </a:solidFill>
                <a:latin typeface="Arial Black"/>
              </a:rPr>
              <a:t>x</a:t>
            </a:r>
            <a:r>
              <a:rPr b="0" lang="en-US" sz="3600" spc="-60" strike="noStrike" cap="all">
                <a:solidFill>
                  <a:srgbClr val="d1282e"/>
                </a:solidFill>
                <a:latin typeface="Arial Black"/>
              </a:rPr>
              <a:t>a</a:t>
            </a:r>
            <a:r>
              <a:rPr b="0" lang="en-US" sz="3600" spc="-60" strike="noStrike" cap="all">
                <a:solidFill>
                  <a:srgbClr val="d1282e"/>
                </a:solidFill>
                <a:latin typeface="Arial Black"/>
              </a:rPr>
              <a:t>m</a:t>
            </a:r>
            <a:r>
              <a:rPr b="0" lang="en-US" sz="3600" spc="-60" strike="noStrike" cap="all">
                <a:solidFill>
                  <a:srgbClr val="d1282e"/>
                </a:solidFill>
                <a:latin typeface="Arial Black"/>
              </a:rPr>
              <a:t>p</a:t>
            </a:r>
            <a:r>
              <a:rPr b="0" lang="en-US" sz="3600" spc="-60" strike="noStrike" cap="all">
                <a:solidFill>
                  <a:srgbClr val="d1282e"/>
                </a:solidFill>
                <a:latin typeface="Arial Black"/>
              </a:rPr>
              <a:t>l</a:t>
            </a:r>
            <a:r>
              <a:rPr b="0" lang="en-US" sz="3600" spc="-60" strike="noStrike" cap="all">
                <a:solidFill>
                  <a:srgbClr val="d1282e"/>
                </a:solidFill>
                <a:latin typeface="Arial Black"/>
              </a:rPr>
              <a:t>e</a:t>
            </a:r>
            <a:endParaRPr b="0" lang="en-US" sz="3600" spc="-1" strike="noStrike">
              <a:solidFill>
                <a:srgbClr val="000000"/>
              </a:solidFill>
              <a:latin typeface="Arial"/>
            </a:endParaRPr>
          </a:p>
        </p:txBody>
      </p:sp>
      <p:sp>
        <p:nvSpPr>
          <p:cNvPr id="25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the quick brown fox jumps over the lazy dog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 am he as you are he as you are me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he said the CMSC320 is 189 more CMSCs than the CMSC131</a:t>
            </a:r>
            <a:endParaRPr b="1" lang="en-US" sz="2000" spc="-1" strike="noStrike">
              <a:solidFill>
                <a:srgbClr val="000000"/>
              </a:solidFill>
              <a:latin typeface="Arial"/>
            </a:endParaRPr>
          </a:p>
        </p:txBody>
      </p:sp>
      <p:graphicFrame>
        <p:nvGraphicFramePr>
          <p:cNvPr id="260" name="Table 4"/>
          <p:cNvGraphicFramePr/>
          <p:nvPr/>
        </p:nvGraphicFramePr>
        <p:xfrm>
          <a:off x="2425320" y="3520440"/>
          <a:ext cx="8381880" cy="2824920"/>
        </p:xfrm>
        <a:graphic>
          <a:graphicData uri="http://schemas.openxmlformats.org/drawingml/2006/table">
            <a:tbl>
              <a:tblPr/>
              <a:tblGrid>
                <a:gridCol w="698400"/>
                <a:gridCol w="1264320"/>
                <a:gridCol w="640080"/>
                <a:gridCol w="515160"/>
                <a:gridCol w="374040"/>
                <a:gridCol w="812880"/>
                <a:gridCol w="718200"/>
                <a:gridCol w="564120"/>
                <a:gridCol w="1122120"/>
                <a:gridCol w="973080"/>
                <a:gridCol w="699480"/>
              </a:tblGrid>
              <a:tr h="1682280">
                <a:tc>
                  <a:txBody>
                    <a:bodyPr anchor="t">
                      <a:noAutofit/>
                    </a:bodyPr>
                    <a:p>
                      <a:pPr>
                        <a:lnSpc>
                          <a:spcPct val="100000"/>
                        </a:lnSpc>
                        <a:buNone/>
                      </a:pPr>
                      <a:r>
                        <a:rPr b="1" lang="en-US" sz="1800" spc="-1" strike="noStrike">
                          <a:solidFill>
                            <a:srgbClr val="ffffff"/>
                          </a:solidFill>
                          <a:latin typeface="Arial"/>
                        </a:rPr>
                        <a:t>the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CMSC320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you</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he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I</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quick</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dog</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me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CMSCs</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b">
                      <a:noAutofit/>
                    </a:bodyPr>
                    <a:p>
                      <a:pPr algn="ctr">
                        <a:lnSpc>
                          <a:spcPct val="100000"/>
                        </a:lnSpc>
                        <a:buNone/>
                      </a:pPr>
                      <a:r>
                        <a:rPr b="1" lang="en-US" sz="1800" spc="-1" strike="noStrike">
                          <a:solidFill>
                            <a:srgbClr val="ffffff"/>
                          </a:solidFill>
                          <a:latin typeface="Arial"/>
                        </a:rPr>
                        <a:t>…</a:t>
                      </a:r>
                      <a:endParaRPr b="0" lang="en-US" sz="1800" spc="-1" strike="noStrike">
                        <a:latin typeface="Arial"/>
                      </a:endParaRPr>
                    </a:p>
                  </a:txBody>
                  <a:tcPr anchor="b"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than</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rowSpan="3">
                  <a:txBody>
                    <a:bodyPr anchor="ctr">
                      <a:noAutofit/>
                    </a:bodyPr>
                    <a:p>
                      <a:pPr algn="ctr">
                        <a:lnSpc>
                          <a:spcPct val="100000"/>
                        </a:lnSpc>
                        <a:buNone/>
                      </a:pPr>
                      <a:r>
                        <a:rPr b="0" lang="en-US" sz="1800" spc="-1" strike="noStrike">
                          <a:solidFill>
                            <a:srgbClr val="000000"/>
                          </a:solidFill>
                          <a:latin typeface="Arial"/>
                        </a:rPr>
                        <a:t>…</a:t>
                      </a:r>
                      <a:endParaRPr b="0" lang="en-US" sz="1800" spc="-1" strike="noStrike">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15080">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61" name="TextBox 5"/>
          <p:cNvSpPr/>
          <p:nvPr/>
        </p:nvSpPr>
        <p:spPr>
          <a:xfrm>
            <a:off x="901080" y="522540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1</a:t>
            </a:r>
            <a:endParaRPr b="0" lang="en-US" sz="1800" spc="-1" strike="noStrike">
              <a:latin typeface="Arial"/>
            </a:endParaRPr>
          </a:p>
        </p:txBody>
      </p:sp>
      <p:sp>
        <p:nvSpPr>
          <p:cNvPr id="262" name="TextBox 6"/>
          <p:cNvSpPr/>
          <p:nvPr/>
        </p:nvSpPr>
        <p:spPr>
          <a:xfrm>
            <a:off x="901080" y="559008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2</a:t>
            </a:r>
            <a:endParaRPr b="0" lang="en-US" sz="1800" spc="-1" strike="noStrike">
              <a:latin typeface="Arial"/>
            </a:endParaRPr>
          </a:p>
        </p:txBody>
      </p:sp>
      <p:sp>
        <p:nvSpPr>
          <p:cNvPr id="263" name="TextBox 7"/>
          <p:cNvSpPr/>
          <p:nvPr/>
        </p:nvSpPr>
        <p:spPr>
          <a:xfrm>
            <a:off x="901080" y="595944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3</a:t>
            </a:r>
            <a:endParaRPr b="0" lang="en-US" sz="1800" spc="-1" strike="noStrike">
              <a:latin typeface="Arial"/>
            </a:endParaRPr>
          </a:p>
        </p:txBody>
      </p:sp>
      <p:sp>
        <p:nvSpPr>
          <p:cNvPr id="4" name="PlaceHolder 3"/>
          <p:cNvSpPr>
            <a:spLocks noGrp="1"/>
          </p:cNvSpPr>
          <p:nvPr>
            <p:ph type="sldNum" idx="6"/>
          </p:nvPr>
        </p:nvSpPr>
        <p:spPr/>
        <p:txBody>
          <a:bodyPr/>
          <a:p>
            <a:fld id="{D717BC9C-28F5-408F-BB37-3CC965DFE6AA}" type="slidenum">
              <a:t>34</a:t>
            </a:fld>
          </a:p>
        </p:txBody>
      </p:sp>
    </p:spTree>
  </p:cSld>
  <mc:AlternateContent>
    <mc:Choice Requires="p14">
      <p:transition spd="slow" p14:dur="2000"/>
    </mc:Choice>
    <mc:Fallback>
      <p:transition spd="slow"/>
    </mc:Fallback>
  </mc:AlternateContent>
  <p:timing>
    <p:tnLst>
      <p:par>
        <p:cTn id="705" dur="indefinite" restart="never" nodeType="tmRoot">
          <p:childTnLst>
            <p:seq>
              <p:cTn id="706" dur="indefinite" nodeType="mainSeq">
                <p:childTnLst>
                  <p:par>
                    <p:cTn id="707" fill="hold">
                      <p:stCondLst>
                        <p:cond delay="indefinite"/>
                      </p:stCondLst>
                      <p:childTnLst>
                        <p:par>
                          <p:cTn id="708" fill="hold">
                            <p:stCondLst>
                              <p:cond delay="0"/>
                            </p:stCondLst>
                            <p:childTnLst>
                              <p:par>
                                <p:cTn id="709" nodeType="clickEffect" fill="hold" presetClass="entr" presetID="1">
                                  <p:stCondLst>
                                    <p:cond delay="0"/>
                                  </p:stCondLst>
                                  <p:childTnLst>
                                    <p:set>
                                      <p:cBhvr>
                                        <p:cTn id="710" dur="1" fill="hold">
                                          <p:stCondLst>
                                            <p:cond delay="0"/>
                                          </p:stCondLst>
                                        </p:cTn>
                                        <p:tgtEl>
                                          <p:spTgt spid="259">
                                            <p:txEl>
                                              <p:pRg st="0" end="0"/>
                                            </p:txEl>
                                          </p:spTgt>
                                        </p:tgtEl>
                                        <p:attrNameLst>
                                          <p:attrName>style.visibility</p:attrName>
                                        </p:attrNameLst>
                                      </p:cBhvr>
                                      <p:to>
                                        <p:strVal val="visible"/>
                                      </p:to>
                                    </p:set>
                                  </p:childTnLst>
                                </p:cTn>
                              </p:par>
                            </p:childTnLst>
                          </p:cTn>
                        </p:par>
                      </p:childTnLst>
                    </p:cTn>
                  </p:par>
                  <p:par>
                    <p:cTn id="711" fill="hold">
                      <p:stCondLst>
                        <p:cond delay="indefinite"/>
                      </p:stCondLst>
                      <p:childTnLst>
                        <p:par>
                          <p:cTn id="712" fill="hold">
                            <p:stCondLst>
                              <p:cond delay="0"/>
                            </p:stCondLst>
                            <p:childTnLst>
                              <p:par>
                                <p:cTn id="713" nodeType="clickEffect" fill="hold" presetClass="entr" presetID="1">
                                  <p:stCondLst>
                                    <p:cond delay="0"/>
                                  </p:stCondLst>
                                  <p:childTnLst>
                                    <p:set>
                                      <p:cBhvr>
                                        <p:cTn id="714"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260"/>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261"/>
                                        </p:tgtEl>
                                        <p:attrNameLst>
                                          <p:attrName>style.visibility</p:attrName>
                                        </p:attrNameLst>
                                      </p:cBhvr>
                                      <p:to>
                                        <p:strVal val="visible"/>
                                      </p:to>
                                    </p:set>
                                  </p:childTnLst>
                                </p:cTn>
                              </p:par>
                              <p:par>
                                <p:cTn id="725" nodeType="withEffect" fill="hold" presetClass="entr" presetID="1">
                                  <p:stCondLst>
                                    <p:cond delay="0"/>
                                  </p:stCondLst>
                                  <p:childTnLst>
                                    <p:set>
                                      <p:cBhvr>
                                        <p:cTn id="726" dur="1" fill="hold">
                                          <p:stCondLst>
                                            <p:cond delay="0"/>
                                          </p:stCondLst>
                                        </p:cTn>
                                        <p:tgtEl>
                                          <p:spTgt spid="262"/>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a:t>
            </a:r>
            <a:r>
              <a:rPr b="0" lang="en-US" sz="3600" spc="-60" strike="noStrike" cap="all">
                <a:solidFill>
                  <a:srgbClr val="d1282e"/>
                </a:solidFill>
                <a:latin typeface="Arial Black"/>
              </a:rPr>
              <a:t>e</a:t>
            </a:r>
            <a:r>
              <a:rPr b="0" lang="en-US" sz="3600" spc="-60" strike="noStrike" cap="all">
                <a:solidFill>
                  <a:srgbClr val="d1282e"/>
                </a:solidFill>
                <a:latin typeface="Arial Black"/>
              </a:rPr>
              <a:t>r</a:t>
            </a:r>
            <a:r>
              <a:rPr b="0" lang="en-US" sz="3600" spc="-60" strike="noStrike" cap="all">
                <a:solidFill>
                  <a:srgbClr val="d1282e"/>
                </a:solidFill>
                <a:latin typeface="Arial Black"/>
              </a:rPr>
              <a:t>m </a:t>
            </a:r>
            <a:r>
              <a:rPr b="0" lang="en-US" sz="3600" spc="-60" strike="noStrike" cap="all">
                <a:solidFill>
                  <a:srgbClr val="d1282e"/>
                </a:solidFill>
                <a:latin typeface="Arial Black"/>
              </a:rPr>
              <a:t>F</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q</a:t>
            </a:r>
            <a:r>
              <a:rPr b="0" lang="en-US" sz="3600" spc="-60" strike="noStrike" cap="all">
                <a:solidFill>
                  <a:srgbClr val="d1282e"/>
                </a:solidFill>
                <a:latin typeface="Arial Black"/>
              </a:rPr>
              <a:t>u</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c</a:t>
            </a:r>
            <a:r>
              <a:rPr b="0" lang="en-US" sz="3600" spc="-60" strike="noStrike" cap="all">
                <a:solidFill>
                  <a:srgbClr val="d1282e"/>
                </a:solidFill>
                <a:latin typeface="Arial Black"/>
              </a:rPr>
              <a:t>y</a:t>
            </a:r>
            <a:endParaRPr b="0" lang="en-US" sz="3600" spc="-1" strike="noStrike">
              <a:solidFill>
                <a:srgbClr val="000000"/>
              </a:solidFill>
              <a:latin typeface="Arial"/>
            </a:endParaRPr>
          </a:p>
        </p:txBody>
      </p:sp>
      <p:sp>
        <p:nvSpPr>
          <p:cNvPr id="265"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d1282e"/>
                </a:solidFill>
                <a:latin typeface="Arial"/>
              </a:rPr>
              <a:t>Term frequency</a:t>
            </a:r>
            <a:r>
              <a:rPr b="1" lang="en-US" sz="2000" spc="-1" strike="noStrike">
                <a:solidFill>
                  <a:srgbClr val="000000"/>
                </a:solidFill>
                <a:latin typeface="Arial"/>
              </a:rPr>
              <a:t>: the number of times a term appears in a specific document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tf</a:t>
            </a:r>
            <a:r>
              <a:rPr b="0" i="1" lang="en-US" sz="2000" spc="-1" strike="noStrike" baseline="-25000">
                <a:solidFill>
                  <a:srgbClr val="000000"/>
                </a:solidFill>
                <a:latin typeface="Arial"/>
              </a:rPr>
              <a:t>ij</a:t>
            </a:r>
            <a:r>
              <a:rPr b="0" lang="en-US" sz="2000" spc="-1" strike="noStrike">
                <a:solidFill>
                  <a:srgbClr val="000000"/>
                </a:solidFill>
                <a:latin typeface="Arial"/>
              </a:rPr>
              <a:t>: frequency of word </a:t>
            </a:r>
            <a:r>
              <a:rPr b="0" i="1" lang="en-US" sz="2000" spc="-1" strike="noStrike">
                <a:solidFill>
                  <a:srgbClr val="000000"/>
                </a:solidFill>
                <a:latin typeface="Arial"/>
              </a:rPr>
              <a:t>j</a:t>
            </a:r>
            <a:r>
              <a:rPr b="0" lang="en-US" sz="2000" spc="-1" strike="noStrike">
                <a:solidFill>
                  <a:srgbClr val="000000"/>
                </a:solidFill>
                <a:latin typeface="Arial"/>
              </a:rPr>
              <a:t> in document </a:t>
            </a:r>
            <a:r>
              <a:rPr b="0" i="1" lang="en-US" sz="2000" spc="-1" strike="noStrike">
                <a:solidFill>
                  <a:srgbClr val="000000"/>
                </a:solidFill>
                <a:latin typeface="Arial"/>
              </a:rPr>
              <a:t>i</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This can be the raw count (like in the BOW in the last slide):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tf</a:t>
            </a:r>
            <a:r>
              <a:rPr b="0" i="1" lang="en-US" sz="2000" spc="-1" strike="noStrike" baseline="-25000">
                <a:solidFill>
                  <a:srgbClr val="000000"/>
                </a:solidFill>
                <a:latin typeface="Arial"/>
              </a:rPr>
              <a:t>ij</a:t>
            </a:r>
            <a:r>
              <a:rPr b="0" lang="en-US" sz="2000" spc="-1" strike="noStrike">
                <a:solidFill>
                  <a:srgbClr val="000000"/>
                </a:solidFill>
                <a:latin typeface="Arial"/>
              </a:rPr>
              <a:t> ∈ {0,1} if word </a:t>
            </a:r>
            <a:r>
              <a:rPr b="0" i="1" lang="en-US" sz="2000" spc="-1" strike="noStrike">
                <a:solidFill>
                  <a:srgbClr val="000000"/>
                </a:solidFill>
                <a:latin typeface="Arial"/>
              </a:rPr>
              <a:t>j</a:t>
            </a:r>
            <a:r>
              <a:rPr b="0" lang="en-US" sz="2000" spc="-1" strike="noStrike">
                <a:solidFill>
                  <a:srgbClr val="000000"/>
                </a:solidFill>
                <a:latin typeface="Arial"/>
              </a:rPr>
              <a:t> appears or doesn’t appear in doc </a:t>
            </a:r>
            <a:r>
              <a:rPr b="0" i="1" lang="en-US" sz="2000" spc="-1" strike="noStrike">
                <a:solidFill>
                  <a:srgbClr val="000000"/>
                </a:solidFill>
                <a:latin typeface="Arial"/>
              </a:rPr>
              <a:t>i</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log(1 + tf</a:t>
            </a:r>
            <a:r>
              <a:rPr b="0" i="1" lang="en-US" sz="2000" spc="-1" strike="noStrike" baseline="-25000">
                <a:solidFill>
                  <a:srgbClr val="000000"/>
                </a:solidFill>
                <a:latin typeface="Arial"/>
              </a:rPr>
              <a:t>ij</a:t>
            </a:r>
            <a:r>
              <a:rPr b="0" lang="en-US" sz="2000" spc="-1" strike="noStrike">
                <a:solidFill>
                  <a:srgbClr val="000000"/>
                </a:solidFill>
                <a:latin typeface="Arial"/>
              </a:rPr>
              <a:t>) </a:t>
            </a:r>
            <a:r>
              <a:rPr b="0" lang="en-US" sz="2000" spc="-1" strike="noStrike">
                <a:solidFill>
                  <a:srgbClr val="000000"/>
                </a:solidFill>
                <a:latin typeface="Arial"/>
              </a:rPr>
              <a:t>– reduce the effect of outliers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tf</a:t>
            </a:r>
            <a:r>
              <a:rPr b="0" i="1" lang="en-US" sz="2000" spc="-1" strike="noStrike" baseline="-25000">
                <a:solidFill>
                  <a:srgbClr val="000000"/>
                </a:solidFill>
                <a:latin typeface="Arial"/>
              </a:rPr>
              <a:t>ij</a:t>
            </a:r>
            <a:r>
              <a:rPr b="0" lang="en-US" sz="2000" spc="-1" strike="noStrike">
                <a:solidFill>
                  <a:srgbClr val="000000"/>
                </a:solidFill>
                <a:latin typeface="Arial"/>
              </a:rPr>
              <a:t> / max</a:t>
            </a:r>
            <a:r>
              <a:rPr b="0" lang="en-US" sz="2000" spc="-1" strike="noStrike" baseline="-25000">
                <a:solidFill>
                  <a:srgbClr val="000000"/>
                </a:solidFill>
                <a:latin typeface="Arial"/>
              </a:rPr>
              <a:t>j</a:t>
            </a:r>
            <a:r>
              <a:rPr b="0" lang="en-US" sz="2000" spc="-1" strike="noStrike">
                <a:solidFill>
                  <a:srgbClr val="000000"/>
                </a:solidFill>
                <a:latin typeface="Arial"/>
              </a:rPr>
              <a:t> tf</a:t>
            </a:r>
            <a:r>
              <a:rPr b="0" i="1" lang="en-US" sz="2000" spc="-1" strike="noStrike" baseline="-25000">
                <a:solidFill>
                  <a:srgbClr val="000000"/>
                </a:solidFill>
                <a:latin typeface="Arial"/>
              </a:rPr>
              <a:t>ij</a:t>
            </a:r>
            <a:r>
              <a:rPr b="0" i="1" lang="en-US" sz="2000" spc="-1" strike="noStrike">
                <a:solidFill>
                  <a:srgbClr val="000000"/>
                </a:solidFill>
                <a:latin typeface="Arial"/>
              </a:rPr>
              <a:t> </a:t>
            </a:r>
            <a:r>
              <a:rPr b="0" lang="en-US" sz="2000" spc="-1" strike="noStrike">
                <a:solidFill>
                  <a:srgbClr val="000000"/>
                </a:solidFill>
                <a:latin typeface="Arial"/>
              </a:rPr>
              <a:t>– normalize by document i’s most frequent word</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can we do with this?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Use as features to learn a classifier </a:t>
            </a:r>
            <a:r>
              <a:rPr b="0" i="1" lang="en-US" sz="2000" spc="-1" strike="noStrike">
                <a:solidFill>
                  <a:srgbClr val="000000"/>
                </a:solidFill>
                <a:latin typeface="Arial"/>
              </a:rPr>
              <a:t>w</a:t>
            </a:r>
            <a:r>
              <a:rPr b="0" lang="en-US" sz="2000" spc="-1" strike="noStrike">
                <a:solidFill>
                  <a:srgbClr val="000000"/>
                </a:solidFill>
                <a:latin typeface="Arial"/>
              </a:rPr>
              <a:t> </a:t>
            </a:r>
            <a:r>
              <a:rPr b="0" lang="en-US" sz="2000" spc="-1" strike="noStrike">
                <a:solidFill>
                  <a:srgbClr val="000000"/>
                </a:solidFill>
                <a:latin typeface="Wingdings"/>
              </a:rPr>
              <a:t></a:t>
            </a:r>
            <a:r>
              <a:rPr b="0" lang="en-US" sz="2000" spc="-1" strike="noStrike">
                <a:solidFill>
                  <a:srgbClr val="000000"/>
                </a:solidFill>
                <a:latin typeface="Arial"/>
              </a:rPr>
              <a:t> </a:t>
            </a:r>
            <a:r>
              <a:rPr b="0" i="1" lang="en-US" sz="2000" spc="-1" strike="noStrike">
                <a:solidFill>
                  <a:srgbClr val="000000"/>
                </a:solidFill>
                <a:latin typeface="Arial"/>
              </a:rPr>
              <a:t>y </a:t>
            </a:r>
            <a:r>
              <a:rPr b="0" lang="en-US" sz="2000" spc="-1" strike="noStrike">
                <a:solidFill>
                  <a:srgbClr val="000000"/>
                </a:solidFill>
                <a:latin typeface="Arial"/>
              </a:rPr>
              <a:t>…!</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9F81916A-CC4D-4D57-82D9-DD9E9DD695C3}" type="slidenum">
              <a:t>35</a:t>
            </a:fld>
          </a:p>
        </p:txBody>
      </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265">
                                            <p:txEl>
                                              <p:pRg st="0" end="0"/>
                                            </p:txEl>
                                          </p:spTgt>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265">
                                            <p:txEl>
                                              <p:pRg st="1" end="1"/>
                                            </p:txEl>
                                          </p:spTgt>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
                                  <p:stCondLst>
                                    <p:cond delay="0"/>
                                  </p:stCondLst>
                                  <p:childTnLst>
                                    <p:set>
                                      <p:cBhvr>
                                        <p:cTn id="742" dur="1" fill="hold">
                                          <p:stCondLst>
                                            <p:cond delay="0"/>
                                          </p:stCondLst>
                                        </p:cTn>
                                        <p:tgtEl>
                                          <p:spTgt spid="265">
                                            <p:txEl>
                                              <p:pRg st="2" end="2"/>
                                            </p:txEl>
                                          </p:spTgt>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nodeType="clickEffect" fill="hold" presetClass="entr" presetID="1">
                                  <p:stCondLst>
                                    <p:cond delay="0"/>
                                  </p:stCondLst>
                                  <p:childTnLst>
                                    <p:set>
                                      <p:cBhvr>
                                        <p:cTn id="746" dur="1" fill="hold">
                                          <p:stCondLst>
                                            <p:cond delay="0"/>
                                          </p:stCondLst>
                                        </p:cTn>
                                        <p:tgtEl>
                                          <p:spTgt spid="265">
                                            <p:txEl>
                                              <p:pRg st="3" end="3"/>
                                            </p:txEl>
                                          </p:spTgt>
                                        </p:tgtEl>
                                        <p:attrNameLst>
                                          <p:attrName>style.visibility</p:attrName>
                                        </p:attrNameLst>
                                      </p:cBhvr>
                                      <p:to>
                                        <p:strVal val="visible"/>
                                      </p:to>
                                    </p:set>
                                  </p:childTnLst>
                                </p:cTn>
                              </p:par>
                            </p:childTnLst>
                          </p:cTn>
                        </p:par>
                      </p:childTnLst>
                    </p:cTn>
                  </p:par>
                  <p:par>
                    <p:cTn id="747" fill="hold">
                      <p:stCondLst>
                        <p:cond delay="indefinite"/>
                      </p:stCondLst>
                      <p:childTnLst>
                        <p:par>
                          <p:cTn id="748" fill="hold">
                            <p:stCondLst>
                              <p:cond delay="0"/>
                            </p:stCondLst>
                            <p:childTnLst>
                              <p:par>
                                <p:cTn id="749" nodeType="clickEffect" fill="hold" presetClass="entr" presetID="1">
                                  <p:stCondLst>
                                    <p:cond delay="0"/>
                                  </p:stCondLst>
                                  <p:childTnLst>
                                    <p:set>
                                      <p:cBhvr>
                                        <p:cTn id="750"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265">
                                            <p:txEl>
                                              <p:pRg st="5" end="5"/>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265">
                                            <p:txEl>
                                              <p:pRg st="6" end="6"/>
                                            </p:txEl>
                                          </p:spTgt>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Defining features From Term </a:t>
            </a:r>
            <a:r>
              <a:rPr b="0" lang="en-US" sz="3600" spc="-60" strike="noStrike" cap="all">
                <a:solidFill>
                  <a:srgbClr val="d1282e"/>
                </a:solidFill>
                <a:latin typeface="Arial Black"/>
              </a:rPr>
              <a:t>Frequency</a:t>
            </a:r>
            <a:endParaRPr b="0" lang="en-US" sz="3600" spc="-1" strike="noStrike">
              <a:solidFill>
                <a:srgbClr val="000000"/>
              </a:solidFill>
              <a:latin typeface="Arial"/>
            </a:endParaRPr>
          </a:p>
        </p:txBody>
      </p:sp>
      <p:sp>
        <p:nvSpPr>
          <p:cNvPr id="267" name="PlaceHolder 2"/>
          <p:cNvSpPr>
            <a:spLocks noGrp="1"/>
          </p:cNvSpPr>
          <p:nvPr>
            <p:ph/>
          </p:nvPr>
        </p:nvSpPr>
        <p:spPr>
          <a:xfrm>
            <a:off x="609480" y="1752480"/>
            <a:ext cx="10159560" cy="4373280"/>
          </a:xfrm>
          <a:prstGeom prst="rect">
            <a:avLst/>
          </a:prstGeom>
          <a:noFill/>
          <a:ln w="0">
            <a:noFill/>
          </a:ln>
        </p:spPr>
        <p:txBody>
          <a:bodyPr anchor="t">
            <a:normAutofit fontScale="90000"/>
          </a:bodyPr>
          <a:p>
            <a:pPr>
              <a:lnSpc>
                <a:spcPct val="100000"/>
              </a:lnSpc>
              <a:spcBef>
                <a:spcPts val="400"/>
              </a:spcBef>
              <a:spcAft>
                <a:spcPts val="601"/>
              </a:spcAft>
              <a:buNone/>
              <a:tabLst>
                <a:tab algn="l" pos="0"/>
              </a:tabLst>
            </a:pPr>
            <a:r>
              <a:rPr b="1" lang="en-US" sz="2000" spc="-1" strike="noStrike">
                <a:solidFill>
                  <a:srgbClr val="000000"/>
                </a:solidFill>
                <a:latin typeface="Arial"/>
              </a:rPr>
              <a:t>Suppose we are classifying if a document was written by The Beatles or not (i.e., </a:t>
            </a:r>
            <a:r>
              <a:rPr b="1" lang="en-US" sz="2000" spc="-1" strike="noStrike">
                <a:solidFill>
                  <a:srgbClr val="d1282e"/>
                </a:solidFill>
                <a:latin typeface="Arial"/>
              </a:rPr>
              <a:t>binary</a:t>
            </a:r>
            <a:r>
              <a:rPr b="1" lang="en-US" sz="2000" spc="-1" strike="noStrike">
                <a:solidFill>
                  <a:srgbClr val="000000"/>
                </a:solidFill>
                <a:latin typeface="Arial"/>
              </a:rPr>
              <a:t> classification):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Two classes </a:t>
            </a:r>
            <a:r>
              <a:rPr b="0" i="1" lang="en-US" sz="2000" spc="-1" strike="noStrike">
                <a:solidFill>
                  <a:srgbClr val="000000"/>
                </a:solidFill>
                <a:latin typeface="Arial"/>
              </a:rPr>
              <a:t>y</a:t>
            </a:r>
            <a:r>
              <a:rPr b="0" lang="en-US" sz="2000" spc="-1" strike="noStrike">
                <a:solidFill>
                  <a:srgbClr val="000000"/>
                </a:solidFill>
                <a:latin typeface="Arial"/>
              </a:rPr>
              <a:t> ∈ </a:t>
            </a:r>
            <a:r>
              <a:rPr b="0" i="1" lang="en-US" sz="2000" spc="-1" strike="noStrike">
                <a:solidFill>
                  <a:srgbClr val="000000"/>
                </a:solidFill>
                <a:latin typeface="Arial"/>
              </a:rPr>
              <a:t>Y = </a:t>
            </a:r>
            <a:r>
              <a:rPr b="0" lang="en-US" sz="2000" spc="-1" strike="noStrike">
                <a:solidFill>
                  <a:srgbClr val="000000"/>
                </a:solidFill>
                <a:latin typeface="Arial"/>
              </a:rPr>
              <a:t>{ 0, 1 } = { not_beatles, beatles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Let’s use tf</a:t>
            </a:r>
            <a:r>
              <a:rPr b="1" i="1" lang="en-US" sz="2000" spc="-1" strike="noStrike" baseline="-25000">
                <a:solidFill>
                  <a:srgbClr val="000000"/>
                </a:solidFill>
                <a:latin typeface="Arial"/>
              </a:rPr>
              <a:t>ij</a:t>
            </a:r>
            <a:r>
              <a:rPr b="1" lang="en-US" sz="2000" spc="-1" strike="noStrike">
                <a:solidFill>
                  <a:srgbClr val="000000"/>
                </a:solidFill>
                <a:latin typeface="Arial"/>
              </a:rPr>
              <a:t> ∈ {0,1}, which gives: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Then represent documents with a </a:t>
            </a:r>
            <a:r>
              <a:rPr b="1" lang="en-US" sz="2000" spc="-1" strike="noStrike">
                <a:solidFill>
                  <a:srgbClr val="d1282e"/>
                </a:solidFill>
                <a:latin typeface="Arial"/>
              </a:rPr>
              <a:t>feature function</a:t>
            </a:r>
            <a:r>
              <a:rPr b="1" lang="en-US" sz="2000" spc="-1" strike="noStrike">
                <a:solidFill>
                  <a:srgbClr val="000000"/>
                </a:solidFill>
                <a:latin typeface="Arial"/>
              </a:rPr>
              <a:t>:</a:t>
            </a:r>
            <a:br/>
            <a:r>
              <a:rPr b="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a:solidFill>
                  <a:srgbClr val="000000"/>
                </a:solidFill>
                <a:latin typeface="Arial"/>
              </a:rPr>
              <a:t>, y = not_beatles = 0) =</a:t>
            </a:r>
            <a:r>
              <a:rPr b="0" lang="en-US" sz="2000" spc="-1" strike="noStrike">
                <a:solidFill>
                  <a:srgbClr val="000000"/>
                </a:solidFill>
                <a:latin typeface="Arial"/>
              </a:rPr>
              <a:t>	</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baseline="30000">
                <a:solidFill>
                  <a:srgbClr val="000000"/>
                </a:solidFill>
                <a:latin typeface="Arial"/>
              </a:rPr>
              <a:t>T</a:t>
            </a:r>
            <a:r>
              <a:rPr b="0" lang="en-US" sz="2000" spc="-1" strike="noStrike">
                <a:solidFill>
                  <a:srgbClr val="000000"/>
                </a:solidFill>
                <a:latin typeface="Arial"/>
              </a:rPr>
              <a:t>, </a:t>
            </a:r>
            <a:r>
              <a:rPr b="1" lang="en-US" sz="2000" spc="-1" strike="noStrike">
                <a:solidFill>
                  <a:srgbClr val="000000"/>
                </a:solidFill>
                <a:latin typeface="Arial"/>
              </a:rPr>
              <a:t>0</a:t>
            </a:r>
            <a:r>
              <a:rPr b="0" lang="en-US" sz="2000" spc="-1" strike="noStrike" baseline="30000">
                <a:solidFill>
                  <a:srgbClr val="000000"/>
                </a:solidFill>
                <a:latin typeface="Arial"/>
              </a:rPr>
              <a:t>T</a:t>
            </a:r>
            <a:r>
              <a:rPr b="0" lang="en-US" sz="2000" spc="-1" strike="noStrike">
                <a:solidFill>
                  <a:srgbClr val="000000"/>
                </a:solidFill>
                <a:latin typeface="Arial"/>
              </a:rPr>
              <a:t>, 1]</a:t>
            </a:r>
            <a:r>
              <a:rPr b="0" lang="en-US" sz="2000" spc="-1" strike="noStrike" baseline="30000">
                <a:solidFill>
                  <a:srgbClr val="000000"/>
                </a:solidFill>
                <a:latin typeface="Arial"/>
              </a:rPr>
              <a:t>T</a:t>
            </a:r>
            <a:br/>
            <a:r>
              <a:rPr b="0"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a:solidFill>
                  <a:srgbClr val="000000"/>
                </a:solidFill>
                <a:latin typeface="Arial"/>
              </a:rPr>
              <a:t>, y = beatles = 1)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a:t>
            </a:r>
            <a:r>
              <a:rPr b="1" lang="en-US" sz="2000" spc="-1" strike="noStrike">
                <a:solidFill>
                  <a:srgbClr val="000000"/>
                </a:solidFill>
                <a:latin typeface="Arial"/>
              </a:rPr>
              <a:t>0</a:t>
            </a:r>
            <a:r>
              <a:rPr b="0" lang="en-US" sz="2000" spc="-1" strike="noStrike" baseline="30000">
                <a:solidFill>
                  <a:srgbClr val="000000"/>
                </a:solidFill>
                <a:latin typeface="Arial"/>
              </a:rPr>
              <a:t>T</a:t>
            </a:r>
            <a:r>
              <a:rPr b="0" lang="en-US" sz="2000" spc="-1" strike="noStrike">
                <a:solidFill>
                  <a:srgbClr val="000000"/>
                </a:solidFill>
                <a:latin typeface="Arial"/>
              </a:rPr>
              <a:t>, </a:t>
            </a:r>
            <a:r>
              <a:rPr b="1" lang="en-US" sz="2000" spc="-1" strike="noStrike">
                <a:solidFill>
                  <a:srgbClr val="000000"/>
                </a:solidFill>
                <a:latin typeface="Arial"/>
              </a:rPr>
              <a:t>x</a:t>
            </a:r>
            <a:r>
              <a:rPr b="0" lang="en-US" sz="2000" spc="-1" strike="noStrike" baseline="30000">
                <a:solidFill>
                  <a:srgbClr val="000000"/>
                </a:solidFill>
                <a:latin typeface="Arial"/>
              </a:rPr>
              <a:t>T</a:t>
            </a:r>
            <a:r>
              <a:rPr b="0" lang="en-US" sz="2000" spc="-1" strike="noStrike">
                <a:solidFill>
                  <a:srgbClr val="000000"/>
                </a:solidFill>
                <a:latin typeface="Arial"/>
              </a:rPr>
              <a:t>, 1]</a:t>
            </a:r>
            <a:r>
              <a:rPr b="0" lang="en-US" sz="2000" spc="-1" strike="noStrike" baseline="30000">
                <a:solidFill>
                  <a:srgbClr val="000000"/>
                </a:solidFill>
                <a:latin typeface="Arial"/>
              </a:rPr>
              <a:t>T</a:t>
            </a:r>
            <a:endParaRPr b="1" lang="en-US" sz="2000" spc="-1" strike="noStrike">
              <a:solidFill>
                <a:srgbClr val="000000"/>
              </a:solidFill>
              <a:latin typeface="Arial"/>
            </a:endParaRPr>
          </a:p>
        </p:txBody>
      </p:sp>
      <p:graphicFrame>
        <p:nvGraphicFramePr>
          <p:cNvPr id="268" name="Table 4"/>
          <p:cNvGraphicFramePr/>
          <p:nvPr/>
        </p:nvGraphicFramePr>
        <p:xfrm>
          <a:off x="2641680" y="3177000"/>
          <a:ext cx="6095520" cy="2007720"/>
        </p:xfrm>
        <a:graphic>
          <a:graphicData uri="http://schemas.openxmlformats.org/drawingml/2006/table">
            <a:tbl>
              <a:tblPr/>
              <a:tblGrid>
                <a:gridCol w="507960"/>
                <a:gridCol w="507960"/>
                <a:gridCol w="507960"/>
                <a:gridCol w="507960"/>
                <a:gridCol w="507960"/>
                <a:gridCol w="507960"/>
                <a:gridCol w="507960"/>
                <a:gridCol w="507960"/>
                <a:gridCol w="507960"/>
                <a:gridCol w="1015920"/>
                <a:gridCol w="507960"/>
              </a:tblGrid>
              <a:tr h="865080">
                <a:tc>
                  <a:txBody>
                    <a:bodyPr anchor="t">
                      <a:noAutofit/>
                    </a:bodyPr>
                    <a:p>
                      <a:pPr>
                        <a:lnSpc>
                          <a:spcPct val="100000"/>
                        </a:lnSpc>
                        <a:buNone/>
                      </a:pPr>
                      <a:r>
                        <a:rPr b="1" lang="en-US" sz="1200" spc="-1" strike="noStrike">
                          <a:solidFill>
                            <a:srgbClr val="ffffff"/>
                          </a:solidFill>
                          <a:latin typeface="Arial"/>
                        </a:rPr>
                        <a:t>the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CMSC320</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you</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quick</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dog</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me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CMSCs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b">
                      <a:noAutofit/>
                    </a:bodyPr>
                    <a:p>
                      <a:pPr algn="ctr">
                        <a:lnSpc>
                          <a:spcPct val="100000"/>
                        </a:lnSpc>
                        <a:buNone/>
                      </a:pPr>
                      <a:r>
                        <a:rPr b="1" lang="en-US" sz="1200" spc="-1" strike="noStrike">
                          <a:solidFill>
                            <a:srgbClr val="ffffff"/>
                          </a:solidFill>
                          <a:latin typeface="Arial"/>
                        </a:rPr>
                        <a:t>…</a:t>
                      </a:r>
                      <a:endParaRPr b="0" lang="en-US" sz="1200" spc="-1" strike="noStrike">
                        <a:latin typeface="Arial"/>
                      </a:endParaRPr>
                    </a:p>
                  </a:txBody>
                  <a:tcPr anchor="b"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than</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rowSpan="3">
                  <a:txBody>
                    <a:bodyPr anchor="ctr">
                      <a:noAutofit/>
                    </a:bodyPr>
                    <a:p>
                      <a:pPr algn="ctr">
                        <a:lnSpc>
                          <a:spcPct val="100000"/>
                        </a:lnSpc>
                        <a:buNone/>
                      </a:pPr>
                      <a:r>
                        <a:rPr b="0" lang="en-US" sz="1800" spc="-1" strike="noStrike">
                          <a:solidFill>
                            <a:srgbClr val="000000"/>
                          </a:solidFill>
                          <a:latin typeface="Arial"/>
                        </a:rPr>
                        <a:t>…</a:t>
                      </a:r>
                      <a:endParaRPr b="0" lang="en-US" sz="1800" spc="-1" strike="noStrike">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1472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pSp>
        <p:nvGrpSpPr>
          <p:cNvPr id="269" name="Group 12"/>
          <p:cNvGrpSpPr/>
          <p:nvPr/>
        </p:nvGrpSpPr>
        <p:grpSpPr>
          <a:xfrm>
            <a:off x="1032840" y="4053600"/>
            <a:ext cx="1455840" cy="1175040"/>
            <a:chOff x="1032840" y="4053600"/>
            <a:chExt cx="1455840" cy="1175040"/>
          </a:xfrm>
        </p:grpSpPr>
        <p:sp>
          <p:nvSpPr>
            <p:cNvPr id="270" name="TextBox 5"/>
            <p:cNvSpPr/>
            <p:nvPr/>
          </p:nvSpPr>
          <p:spPr>
            <a:xfrm>
              <a:off x="1032840" y="405360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1</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271" name="TextBox 6"/>
            <p:cNvSpPr/>
            <p:nvPr/>
          </p:nvSpPr>
          <p:spPr>
            <a:xfrm>
              <a:off x="1032840" y="441828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2</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272" name="TextBox 7"/>
            <p:cNvSpPr/>
            <p:nvPr/>
          </p:nvSpPr>
          <p:spPr>
            <a:xfrm>
              <a:off x="1032840" y="482724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3</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grpSp>
      <p:grpSp>
        <p:nvGrpSpPr>
          <p:cNvPr id="273" name="Group 13"/>
          <p:cNvGrpSpPr/>
          <p:nvPr/>
        </p:nvGrpSpPr>
        <p:grpSpPr>
          <a:xfrm>
            <a:off x="9550440" y="2771280"/>
            <a:ext cx="1185120" cy="2355120"/>
            <a:chOff x="9550440" y="2771280"/>
            <a:chExt cx="1185120" cy="2355120"/>
          </a:xfrm>
        </p:grpSpPr>
        <p:sp>
          <p:nvSpPr>
            <p:cNvPr id="274" name="TextBox 8"/>
            <p:cNvSpPr/>
            <p:nvPr/>
          </p:nvSpPr>
          <p:spPr>
            <a:xfrm>
              <a:off x="9550440" y="399096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1</a:t>
              </a:r>
              <a:r>
                <a:rPr b="0" lang="en-US" sz="1800" spc="-1" strike="noStrike">
                  <a:solidFill>
                    <a:srgbClr val="000000"/>
                  </a:solidFill>
                  <a:latin typeface="Arial"/>
                </a:rPr>
                <a:t> = 0</a:t>
              </a:r>
              <a:endParaRPr b="0" lang="en-US" sz="1800" spc="-1" strike="noStrike">
                <a:latin typeface="Arial"/>
              </a:endParaRPr>
            </a:p>
          </p:txBody>
        </p:sp>
        <p:sp>
          <p:nvSpPr>
            <p:cNvPr id="275" name="TextBox 9"/>
            <p:cNvSpPr/>
            <p:nvPr/>
          </p:nvSpPr>
          <p:spPr>
            <a:xfrm>
              <a:off x="9550440" y="435564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2</a:t>
              </a:r>
              <a:r>
                <a:rPr b="0" lang="en-US" sz="1800" spc="-1" strike="noStrike">
                  <a:solidFill>
                    <a:srgbClr val="000000"/>
                  </a:solidFill>
                  <a:latin typeface="Arial"/>
                </a:rPr>
                <a:t> = 1</a:t>
              </a:r>
              <a:endParaRPr b="0" lang="en-US" sz="1800" spc="-1" strike="noStrike">
                <a:latin typeface="Arial"/>
              </a:endParaRPr>
            </a:p>
          </p:txBody>
        </p:sp>
        <p:sp>
          <p:nvSpPr>
            <p:cNvPr id="276" name="TextBox 10"/>
            <p:cNvSpPr/>
            <p:nvPr/>
          </p:nvSpPr>
          <p:spPr>
            <a:xfrm>
              <a:off x="9550440" y="472500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3</a:t>
              </a:r>
              <a:r>
                <a:rPr b="0" lang="en-US" sz="1800" spc="-1" strike="noStrike">
                  <a:solidFill>
                    <a:srgbClr val="000000"/>
                  </a:solidFill>
                  <a:latin typeface="Arial"/>
                </a:rPr>
                <a:t> = 0</a:t>
              </a:r>
              <a:endParaRPr b="0" lang="en-US" sz="1800" spc="-1" strike="noStrike">
                <a:latin typeface="Arial"/>
              </a:endParaRPr>
            </a:p>
          </p:txBody>
        </p:sp>
        <p:pic>
          <p:nvPicPr>
            <p:cNvPr id="277" name="Picture 11" descr=""/>
            <p:cNvPicPr/>
            <p:nvPr/>
          </p:nvPicPr>
          <p:blipFill>
            <a:blip r:embed="rId1"/>
            <a:stretch/>
          </p:blipFill>
          <p:spPr>
            <a:xfrm>
              <a:off x="9550440" y="2771280"/>
              <a:ext cx="1185120" cy="1185120"/>
            </a:xfrm>
            <a:prstGeom prst="rect">
              <a:avLst/>
            </a:prstGeom>
            <a:ln w="0">
              <a:noFill/>
            </a:ln>
          </p:spPr>
        </p:pic>
      </p:grpSp>
      <p:sp>
        <p:nvSpPr>
          <p:cNvPr id="4" name="PlaceHolder 3"/>
          <p:cNvSpPr>
            <a:spLocks noGrp="1"/>
          </p:cNvSpPr>
          <p:nvPr>
            <p:ph type="sldNum" idx="6"/>
          </p:nvPr>
        </p:nvSpPr>
        <p:spPr/>
        <p:txBody>
          <a:bodyPr/>
          <a:p>
            <a:fld id="{35DAB34A-E43A-48C1-ABDD-309E1AA7DDC6}" type="slidenum">
              <a:t>36</a:t>
            </a:fld>
          </a:p>
        </p:txBody>
      </p:sp>
    </p:spTree>
  </p:cSld>
  <mc:AlternateContent>
    <mc:Choice Requires="p14">
      <p:transition spd="slow" p14:dur="2000"/>
    </mc:Choice>
    <mc:Fallback>
      <p:transition spd="slow"/>
    </mc:Fallback>
  </mc:AlternateContent>
  <p:timing>
    <p:tnLst>
      <p:par>
        <p:cTn id="763" dur="indefinite" restart="never" nodeType="tmRoot">
          <p:childTnLst>
            <p:seq>
              <p:cTn id="764" dur="indefinite" nodeType="mainSeq">
                <p:childTnLst>
                  <p:par>
                    <p:cTn id="765" fill="hold">
                      <p:stCondLst>
                        <p:cond delay="indefinite"/>
                      </p:stCondLst>
                      <p:childTnLst>
                        <p:par>
                          <p:cTn id="766" fill="hold">
                            <p:stCondLst>
                              <p:cond delay="0"/>
                            </p:stCondLst>
                            <p:childTnLst>
                              <p:par>
                                <p:cTn id="767" nodeType="clickEffect" fill="hold" presetClass="entr" presetID="1">
                                  <p:stCondLst>
                                    <p:cond delay="0"/>
                                  </p:stCondLst>
                                  <p:childTnLst>
                                    <p:set>
                                      <p:cBhvr>
                                        <p:cTn id="768" dur="1" fill="hold">
                                          <p:stCondLst>
                                            <p:cond delay="0"/>
                                          </p:stCondLst>
                                        </p:cTn>
                                        <p:tgtEl>
                                          <p:spTgt spid="267">
                                            <p:txEl>
                                              <p:pRg st="0" end="0"/>
                                            </p:txEl>
                                          </p:spTgt>
                                        </p:tgtEl>
                                        <p:attrNameLst>
                                          <p:attrName>style.visibility</p:attrName>
                                        </p:attrNameLst>
                                      </p:cBhvr>
                                      <p:to>
                                        <p:strVal val="visible"/>
                                      </p:to>
                                    </p:set>
                                  </p:childTnLst>
                                </p:cTn>
                              </p:par>
                            </p:childTnLst>
                          </p:cTn>
                        </p:par>
                      </p:childTnLst>
                    </p:cTn>
                  </p:par>
                  <p:par>
                    <p:cTn id="769" fill="hold">
                      <p:stCondLst>
                        <p:cond delay="indefinite"/>
                      </p:stCondLst>
                      <p:childTnLst>
                        <p:par>
                          <p:cTn id="770" fill="hold">
                            <p:stCondLst>
                              <p:cond delay="0"/>
                            </p:stCondLst>
                            <p:childTnLst>
                              <p:par>
                                <p:cTn id="771" nodeType="clickEffect" fill="hold" presetClass="entr" presetID="1">
                                  <p:stCondLst>
                                    <p:cond delay="0"/>
                                  </p:stCondLst>
                                  <p:childTnLst>
                                    <p:set>
                                      <p:cBhvr>
                                        <p:cTn id="772" dur="1" fill="hold">
                                          <p:stCondLst>
                                            <p:cond delay="0"/>
                                          </p:stCondLst>
                                        </p:cTn>
                                        <p:tgtEl>
                                          <p:spTgt spid="267">
                                            <p:txEl>
                                              <p:pRg st="1" end="1"/>
                                            </p:txEl>
                                          </p:spTgt>
                                        </p:tgtEl>
                                        <p:attrNameLst>
                                          <p:attrName>style.visibility</p:attrName>
                                        </p:attrNameLst>
                                      </p:cBhvr>
                                      <p:to>
                                        <p:strVal val="visible"/>
                                      </p:to>
                                    </p:set>
                                  </p:childTnLst>
                                </p:cTn>
                              </p:par>
                            </p:childTnLst>
                          </p:cTn>
                        </p:par>
                      </p:childTnLst>
                    </p:cTn>
                  </p:par>
                  <p:par>
                    <p:cTn id="773" fill="hold">
                      <p:stCondLst>
                        <p:cond delay="indefinite"/>
                      </p:stCondLst>
                      <p:childTnLst>
                        <p:par>
                          <p:cTn id="774" fill="hold">
                            <p:stCondLst>
                              <p:cond delay="0"/>
                            </p:stCondLst>
                            <p:childTnLst>
                              <p:par>
                                <p:cTn id="775" nodeType="clickEffect" fill="hold" presetClass="entr" presetID="1">
                                  <p:stCondLst>
                                    <p:cond delay="0"/>
                                  </p:stCondLst>
                                  <p:childTnLst>
                                    <p:set>
                                      <p:cBhvr>
                                        <p:cTn id="776" dur="1" fill="hold">
                                          <p:stCondLst>
                                            <p:cond delay="0"/>
                                          </p:stCondLst>
                                        </p:cTn>
                                        <p:tgtEl>
                                          <p:spTgt spid="267">
                                            <p:txEl>
                                              <p:pRg st="2" end="2"/>
                                            </p:txEl>
                                          </p:spTgt>
                                        </p:tgtEl>
                                        <p:attrNameLst>
                                          <p:attrName>style.visibility</p:attrName>
                                        </p:attrNameLst>
                                      </p:cBhvr>
                                      <p:to>
                                        <p:strVal val="visible"/>
                                      </p:to>
                                    </p:set>
                                  </p:childTnLst>
                                </p:cTn>
                              </p:par>
                            </p:childTnLst>
                          </p:cTn>
                        </p:par>
                      </p:childTnLst>
                    </p:cTn>
                  </p:par>
                  <p:par>
                    <p:cTn id="777" fill="hold">
                      <p:stCondLst>
                        <p:cond delay="indefinite"/>
                      </p:stCondLst>
                      <p:childTnLst>
                        <p:par>
                          <p:cTn id="778" fill="hold">
                            <p:stCondLst>
                              <p:cond delay="0"/>
                            </p:stCondLst>
                            <p:childTnLst>
                              <p:par>
                                <p:cTn id="779" nodeType="clickEffect" fill="hold" presetClass="entr" presetID="1">
                                  <p:stCondLst>
                                    <p:cond delay="0"/>
                                  </p:stCondLst>
                                  <p:childTnLst>
                                    <p:set>
                                      <p:cBhvr>
                                        <p:cTn id="780" dur="1" fill="hold">
                                          <p:stCondLst>
                                            <p:cond delay="0"/>
                                          </p:stCondLst>
                                        </p:cTn>
                                        <p:tgtEl>
                                          <p:spTgt spid="268"/>
                                        </p:tgtEl>
                                        <p:attrNameLst>
                                          <p:attrName>style.visibility</p:attrName>
                                        </p:attrNameLst>
                                      </p:cBhvr>
                                      <p:to>
                                        <p:strVal val="visible"/>
                                      </p:to>
                                    </p:set>
                                  </p:childTnLst>
                                </p:cTn>
                              </p:par>
                              <p:par>
                                <p:cTn id="781" nodeType="withEffect" fill="hold" presetClass="entr" presetID="1">
                                  <p:stCondLst>
                                    <p:cond delay="0"/>
                                  </p:stCondLst>
                                  <p:childTnLst>
                                    <p:set>
                                      <p:cBhvr>
                                        <p:cTn id="782" dur="1" fill="hold">
                                          <p:stCondLst>
                                            <p:cond delay="0"/>
                                          </p:stCondLst>
                                        </p:cTn>
                                        <p:tgtEl>
                                          <p:spTgt spid="269"/>
                                        </p:tgtEl>
                                        <p:attrNameLst>
                                          <p:attrName>style.visibility</p:attrName>
                                        </p:attrNameLst>
                                      </p:cBhvr>
                                      <p:to>
                                        <p:strVal val="visible"/>
                                      </p:to>
                                    </p:set>
                                  </p:childTnLst>
                                </p:cTn>
                              </p:par>
                              <p:par>
                                <p:cTn id="783" nodeType="withEffect" fill="hold" presetClass="entr" presetID="1">
                                  <p:stCondLst>
                                    <p:cond delay="0"/>
                                  </p:stCondLst>
                                  <p:childTnLst>
                                    <p:set>
                                      <p:cBhvr>
                                        <p:cTn id="784" dur="1" fill="hold">
                                          <p:stCondLst>
                                            <p:cond delay="0"/>
                                          </p:stCondLst>
                                        </p:cTn>
                                        <p:tgtEl>
                                          <p:spTgt spid="273"/>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1">
                                  <p:stCondLst>
                                    <p:cond delay="0"/>
                                  </p:stCondLst>
                                  <p:childTnLst>
                                    <p:set>
                                      <p:cBhvr>
                                        <p:cTn id="788" dur="1" fill="hold">
                                          <p:stCondLst>
                                            <p:cond delay="0"/>
                                          </p:stCondLst>
                                        </p:cTn>
                                        <p:tgtEl>
                                          <p:spTgt spid="26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Linear classification</a:t>
            </a:r>
            <a:endParaRPr b="0" lang="en-US" sz="3600" spc="-1" strike="noStrike">
              <a:solidFill>
                <a:srgbClr val="000000"/>
              </a:solidFill>
              <a:latin typeface="Arial"/>
            </a:endParaRPr>
          </a:p>
        </p:txBody>
      </p:sp>
      <p:sp>
        <p:nvSpPr>
          <p:cNvPr id="279"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We can then define </a:t>
            </a:r>
            <a:r>
              <a:rPr b="1" lang="en-US" sz="2000" spc="-1" strike="noStrike">
                <a:solidFill>
                  <a:srgbClr val="d1282e"/>
                </a:solidFill>
                <a:latin typeface="Arial"/>
              </a:rPr>
              <a:t>weights</a:t>
            </a:r>
            <a:r>
              <a:rPr b="1" lang="en-US" sz="2000" spc="-1" strike="noStrike">
                <a:solidFill>
                  <a:srgbClr val="000000"/>
                </a:solidFill>
                <a:latin typeface="Arial"/>
              </a:rPr>
              <a:t> </a:t>
            </a:r>
            <a:r>
              <a:rPr b="1" i="1" lang="el-GR" sz="2000" spc="-1" strike="noStrike">
                <a:solidFill>
                  <a:srgbClr val="000000"/>
                </a:solidFill>
                <a:latin typeface="Arial"/>
              </a:rPr>
              <a:t>θ</a:t>
            </a:r>
            <a:r>
              <a:rPr b="1" i="1" lang="en-US" sz="2000" spc="-1" strike="noStrike">
                <a:solidFill>
                  <a:srgbClr val="000000"/>
                </a:solidFill>
                <a:latin typeface="Arial"/>
              </a:rPr>
              <a:t> </a:t>
            </a:r>
            <a:r>
              <a:rPr b="1" lang="en-US" sz="2000" spc="-1" strike="noStrike">
                <a:solidFill>
                  <a:srgbClr val="000000"/>
                </a:solidFill>
                <a:latin typeface="Arial"/>
              </a:rPr>
              <a:t>for each feature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i="1" lang="en-US" sz="2000" spc="-1" strike="noStrike">
                <a:solidFill>
                  <a:srgbClr val="000000"/>
                </a:solidFill>
                <a:latin typeface="Arial"/>
              </a:rPr>
              <a:t>	</a:t>
            </a:r>
            <a:r>
              <a:rPr b="1" i="1" lang="el-GR" sz="2000" spc="-1" strike="noStrike">
                <a:solidFill>
                  <a:srgbClr val="000000"/>
                </a:solidFill>
                <a:latin typeface="Arial"/>
              </a:rPr>
              <a:t>θ</a:t>
            </a:r>
            <a:r>
              <a:rPr b="0" i="1" lang="en-US" sz="2000" spc="-1" strike="noStrike">
                <a:solidFill>
                  <a:srgbClr val="000000"/>
                </a:solidFill>
                <a:latin typeface="Arial"/>
              </a:rPr>
              <a:t> </a:t>
            </a:r>
            <a:r>
              <a:rPr b="0" lang="en-US" sz="2000" spc="-1" strike="noStrike">
                <a:solidFill>
                  <a:srgbClr val="000000"/>
                </a:solidFill>
                <a:latin typeface="Arial"/>
              </a:rPr>
              <a:t>= { &lt;CMSC320, not_beatles&gt; = +1,</a:t>
            </a:r>
            <a:b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&lt;CMSC320, beatles&gt; = -1,</a:t>
            </a:r>
            <a:b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&lt;walrus, not_beatles&gt; = -0.3,</a:t>
            </a:r>
            <a:b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&lt;walrus, beatles&gt; = +1,</a:t>
            </a:r>
            <a:b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&lt;the, not_beatles&gt; = 0,</a:t>
            </a:r>
            <a:b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&lt;the, beatles&gt;, 0, </a:t>
            </a:r>
            <a:r>
              <a:rPr b="0"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Write weights as vector that aligns with feature mapping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Score </a:t>
            </a:r>
            <a:r>
              <a:rPr b="0" lang="en-US" sz="2000" spc="-1" strike="noStrike">
                <a:solidFill>
                  <a:srgbClr val="000000"/>
                </a:solidFill>
                <a:latin typeface="Arial"/>
              </a:rPr>
              <a:t>𝝍 </a:t>
            </a:r>
            <a:r>
              <a:rPr b="1" lang="en-US" sz="2000" spc="-1" strike="noStrike">
                <a:solidFill>
                  <a:srgbClr val="000000"/>
                </a:solidFill>
                <a:latin typeface="Arial"/>
              </a:rPr>
              <a:t>of an instance </a:t>
            </a:r>
            <a:r>
              <a:rPr b="1" i="1" lang="en-US" sz="2000" spc="-1" strike="noStrike">
                <a:solidFill>
                  <a:srgbClr val="000000"/>
                </a:solidFill>
                <a:latin typeface="Arial"/>
              </a:rPr>
              <a:t>x</a:t>
            </a:r>
            <a:r>
              <a:rPr b="1" lang="en-US" sz="2000" spc="-1" strike="noStrike">
                <a:solidFill>
                  <a:srgbClr val="000000"/>
                </a:solidFill>
                <a:latin typeface="Arial"/>
              </a:rPr>
              <a:t> and class </a:t>
            </a:r>
            <a:r>
              <a:rPr b="1" i="1" lang="en-US" sz="2000" spc="-1" strike="noStrike">
                <a:solidFill>
                  <a:srgbClr val="000000"/>
                </a:solidFill>
                <a:latin typeface="Arial"/>
              </a:rPr>
              <a:t>y</a:t>
            </a:r>
            <a:r>
              <a:rPr b="1" lang="en-US" sz="2000" spc="-1" strike="noStrike">
                <a:solidFill>
                  <a:srgbClr val="000000"/>
                </a:solidFill>
                <a:latin typeface="Arial"/>
              </a:rPr>
              <a:t> is the sum of the weights for the features in that class: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𝝍</a:t>
            </a:r>
            <a:r>
              <a:rPr b="1" lang="en-US" sz="2000" spc="-1" strike="noStrike" baseline="-25000">
                <a:solidFill>
                  <a:srgbClr val="000000"/>
                </a:solidFill>
                <a:latin typeface="Arial"/>
              </a:rPr>
              <a:t>x</a:t>
            </a:r>
            <a:r>
              <a:rPr b="0" i="1" lang="en-US" sz="2000" spc="-1" strike="noStrike" baseline="-25000">
                <a:solidFill>
                  <a:srgbClr val="000000"/>
                </a:solidFill>
                <a:latin typeface="Arial"/>
              </a:rPr>
              <a:t>y</a:t>
            </a:r>
            <a:r>
              <a:rPr b="0" i="1" lang="en-US" sz="2000" spc="-1" strike="noStrike" baseline="-25000">
                <a:solidFill>
                  <a:srgbClr val="000000"/>
                </a:solidFill>
                <a:latin typeface="Arial"/>
              </a:rPr>
              <a:t>	</a:t>
            </a:r>
            <a:r>
              <a:rPr b="0" lang="en-US" sz="2000" spc="-1" strike="noStrike">
                <a:solidFill>
                  <a:srgbClr val="000000"/>
                </a:solidFill>
                <a:latin typeface="Arial"/>
              </a:rPr>
              <a:t>= </a:t>
            </a:r>
            <a:r>
              <a:rPr b="0" lang="el-GR" sz="2000" spc="-1" strike="noStrike">
                <a:solidFill>
                  <a:srgbClr val="000000"/>
                </a:solidFill>
                <a:latin typeface="Arial"/>
              </a:rPr>
              <a:t>Σ</a:t>
            </a:r>
            <a:r>
              <a:rPr b="0" lang="en-US" sz="2000" spc="-1" strike="noStrike">
                <a:solidFill>
                  <a:srgbClr val="000000"/>
                </a:solidFill>
                <a:latin typeface="Arial"/>
              </a:rPr>
              <a:t> </a:t>
            </a:r>
            <a:r>
              <a:rPr b="0" i="1" lang="el-GR" sz="2000" spc="-1" strike="noStrike">
                <a:solidFill>
                  <a:srgbClr val="000000"/>
                </a:solidFill>
                <a:latin typeface="Arial"/>
              </a:rPr>
              <a:t>θ</a:t>
            </a:r>
            <a:r>
              <a:rPr b="0" i="1" lang="en-US" sz="2000" spc="-1" strike="noStrike" baseline="-25000">
                <a:solidFill>
                  <a:srgbClr val="000000"/>
                </a:solidFill>
                <a:latin typeface="Arial"/>
              </a:rPr>
              <a:t>n</a:t>
            </a:r>
            <a:r>
              <a:rPr b="0" i="1" lang="en-US" sz="2000" spc="-1" strike="noStrike">
                <a:solidFill>
                  <a:srgbClr val="000000"/>
                </a:solidFill>
                <a:latin typeface="Arial"/>
              </a:rPr>
              <a:t> f</a:t>
            </a:r>
            <a:r>
              <a:rPr b="0" i="1" lang="en-US" sz="2000" spc="-1" strike="noStrike" baseline="-25000">
                <a:solidFill>
                  <a:srgbClr val="000000"/>
                </a:solidFill>
                <a:latin typeface="Arial"/>
              </a:rPr>
              <a:t>n</a:t>
            </a:r>
            <a:r>
              <a:rPr b="0" lang="en-US" sz="2000" spc="-1" strike="noStrike">
                <a:solidFill>
                  <a:srgbClr val="000000"/>
                </a:solidFill>
                <a:latin typeface="Arial"/>
              </a:rPr>
              <a:t>(</a:t>
            </a:r>
            <a:r>
              <a:rPr b="1" lang="en-US" sz="2000" spc="-1" strike="noStrike">
                <a:solidFill>
                  <a:srgbClr val="000000"/>
                </a:solidFill>
                <a:latin typeface="Arial"/>
              </a:rPr>
              <a:t>x</a:t>
            </a:r>
            <a:r>
              <a:rPr b="0" i="1" lang="en-US" sz="2000" spc="-1" strike="noStrike">
                <a:solidFill>
                  <a:srgbClr val="000000"/>
                </a:solidFill>
                <a:latin typeface="Arial"/>
              </a:rPr>
              <a:t>, y</a:t>
            </a:r>
            <a:r>
              <a:rPr b="0" lang="en-US" sz="2000" spc="-1" strike="noStrike">
                <a:solidFill>
                  <a:srgbClr val="000000"/>
                </a:solidFill>
                <a:latin typeface="Arial"/>
              </a:rPr>
              <a:t>)</a:t>
            </a:r>
            <a:r>
              <a:rPr b="0" i="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i="1" lang="en-US" sz="2000" spc="-1" strike="noStrike">
                <a:solidFill>
                  <a:srgbClr val="000000"/>
                </a:solidFill>
                <a:latin typeface="Arial"/>
              </a:rPr>
              <a:t>	</a:t>
            </a:r>
            <a:r>
              <a:rPr b="0" i="1" lang="en-US" sz="2000" spc="-1" strike="noStrike">
                <a:solidFill>
                  <a:srgbClr val="000000"/>
                </a:solidFill>
                <a:latin typeface="Arial"/>
              </a:rPr>
              <a:t>	</a:t>
            </a:r>
            <a:r>
              <a:rPr b="0" i="1" lang="en-US" sz="2000" spc="-1" strike="noStrike">
                <a:solidFill>
                  <a:srgbClr val="000000"/>
                </a:solidFill>
                <a:latin typeface="Arial"/>
              </a:rPr>
              <a:t>= </a:t>
            </a:r>
            <a:r>
              <a:rPr b="1" i="1" lang="el-GR" sz="2000" spc="-1" strike="noStrike">
                <a:solidFill>
                  <a:srgbClr val="000000"/>
                </a:solidFill>
                <a:latin typeface="Arial"/>
              </a:rPr>
              <a:t>θ</a:t>
            </a:r>
            <a:r>
              <a:rPr b="0" lang="en-US" sz="2000" spc="-1" strike="noStrike" baseline="30000">
                <a:solidFill>
                  <a:srgbClr val="000000"/>
                </a:solidFill>
                <a:latin typeface="Arial"/>
              </a:rPr>
              <a:t>T</a:t>
            </a:r>
            <a:r>
              <a:rPr b="0" i="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i="1" lang="en-US" sz="2000" spc="-1" strike="noStrike">
                <a:solidFill>
                  <a:srgbClr val="000000"/>
                </a:solidFill>
                <a:latin typeface="Arial"/>
              </a:rPr>
              <a:t>, y</a:t>
            </a:r>
            <a:r>
              <a:rPr b="0" lang="en-US" sz="2000" spc="-1" strike="noStrike">
                <a:solidFill>
                  <a:srgbClr val="000000"/>
                </a:solidFill>
                <a:latin typeface="Arial"/>
              </a:rPr>
              <a:t>)</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67E5B9D2-28BB-47FD-87AD-9E8AFCDA7D3A}" type="slidenum">
              <a:t>37</a:t>
            </a:fld>
          </a:p>
        </p:txBody>
      </p:sp>
    </p:spTree>
  </p:cSld>
  <mc:AlternateContent>
    <mc:Choice Requires="p14">
      <p:transition spd="slow" p14:dur="2000"/>
    </mc:Choice>
    <mc:Fallback>
      <p:transition spd="slow"/>
    </mc:Fallback>
  </mc:AlternateContent>
  <p:timing>
    <p:tnLst>
      <p:par>
        <p:cTn id="789" dur="indefinite" restart="never" nodeType="tmRoot">
          <p:childTnLst>
            <p:seq>
              <p:cTn id="790" dur="indefinite" nodeType="mainSeq">
                <p:childTnLst>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279">
                                            <p:txEl>
                                              <p:pRg st="0" end="0"/>
                                            </p:txEl>
                                          </p:spTgt>
                                        </p:tgtEl>
                                        <p:attrNameLst>
                                          <p:attrName>style.visibility</p:attrName>
                                        </p:attrNameLst>
                                      </p:cBhvr>
                                      <p:to>
                                        <p:strVal val="visible"/>
                                      </p:to>
                                    </p:set>
                                  </p:childTnLst>
                                </p:cTn>
                              </p:par>
                            </p:childTnLst>
                          </p:cTn>
                        </p:par>
                      </p:childTnLst>
                    </p:cTn>
                  </p:par>
                  <p:par>
                    <p:cTn id="795" fill="hold">
                      <p:stCondLst>
                        <p:cond delay="indefinite"/>
                      </p:stCondLst>
                      <p:childTnLst>
                        <p:par>
                          <p:cTn id="796" fill="hold">
                            <p:stCondLst>
                              <p:cond delay="0"/>
                            </p:stCondLst>
                            <p:childTnLst>
                              <p:par>
                                <p:cTn id="797" nodeType="clickEffect" fill="hold" presetClass="entr" presetID="1">
                                  <p:stCondLst>
                                    <p:cond delay="0"/>
                                  </p:stCondLst>
                                  <p:childTnLst>
                                    <p:set>
                                      <p:cBhvr>
                                        <p:cTn id="798" dur="1" fill="hold">
                                          <p:stCondLst>
                                            <p:cond delay="0"/>
                                          </p:stCondLst>
                                        </p:cTn>
                                        <p:tgtEl>
                                          <p:spTgt spid="279">
                                            <p:txEl>
                                              <p:pRg st="1" end="1"/>
                                            </p:txEl>
                                          </p:spTgt>
                                        </p:tgtEl>
                                        <p:attrNameLst>
                                          <p:attrName>style.visibility</p:attrName>
                                        </p:attrNameLst>
                                      </p:cBhvr>
                                      <p:to>
                                        <p:strVal val="visible"/>
                                      </p:to>
                                    </p:set>
                                  </p:childTnLst>
                                </p:cTn>
                              </p:par>
                            </p:childTnLst>
                          </p:cTn>
                        </p:par>
                      </p:childTnLst>
                    </p:cTn>
                  </p:par>
                  <p:par>
                    <p:cTn id="799" fill="hold">
                      <p:stCondLst>
                        <p:cond delay="indefinite"/>
                      </p:stCondLst>
                      <p:childTnLst>
                        <p:par>
                          <p:cTn id="800" fill="hold">
                            <p:stCondLst>
                              <p:cond delay="0"/>
                            </p:stCondLst>
                            <p:childTnLst>
                              <p:par>
                                <p:cTn id="801" nodeType="clickEffect" fill="hold" presetClass="entr" presetID="1">
                                  <p:stCondLst>
                                    <p:cond delay="0"/>
                                  </p:stCondLst>
                                  <p:childTnLst>
                                    <p:set>
                                      <p:cBhvr>
                                        <p:cTn id="802" dur="1" fill="hold">
                                          <p:stCondLst>
                                            <p:cond delay="0"/>
                                          </p:stCondLst>
                                        </p:cTn>
                                        <p:tgtEl>
                                          <p:spTgt spid="279">
                                            <p:txEl>
                                              <p:pRg st="2" end="2"/>
                                            </p:txEl>
                                          </p:spTgt>
                                        </p:tgtEl>
                                        <p:attrNameLst>
                                          <p:attrName>style.visibility</p:attrName>
                                        </p:attrNameLst>
                                      </p:cBhvr>
                                      <p:to>
                                        <p:strVal val="visible"/>
                                      </p:to>
                                    </p:set>
                                  </p:childTnLst>
                                </p:cTn>
                              </p:par>
                            </p:childTnLst>
                          </p:cTn>
                        </p:par>
                      </p:childTnLst>
                    </p:cTn>
                  </p:par>
                  <p:par>
                    <p:cTn id="803" fill="hold">
                      <p:stCondLst>
                        <p:cond delay="indefinite"/>
                      </p:stCondLst>
                      <p:childTnLst>
                        <p:par>
                          <p:cTn id="804" fill="hold">
                            <p:stCondLst>
                              <p:cond delay="0"/>
                            </p:stCondLst>
                            <p:childTnLst>
                              <p:par>
                                <p:cTn id="805" nodeType="clickEffect" fill="hold" presetClass="entr" presetID="1">
                                  <p:stCondLst>
                                    <p:cond delay="0"/>
                                  </p:stCondLst>
                                  <p:childTnLst>
                                    <p:set>
                                      <p:cBhvr>
                                        <p:cTn id="806" dur="1" fill="hold">
                                          <p:stCondLst>
                                            <p:cond delay="0"/>
                                          </p:stCondLst>
                                        </p:cTn>
                                        <p:tgtEl>
                                          <p:spTgt spid="279">
                                            <p:txEl>
                                              <p:pRg st="3" end="3"/>
                                            </p:txEl>
                                          </p:spTgt>
                                        </p:tgtEl>
                                        <p:attrNameLst>
                                          <p:attrName>style.visibility</p:attrName>
                                        </p:attrNameLst>
                                      </p:cBhvr>
                                      <p:to>
                                        <p:strVal val="visible"/>
                                      </p:to>
                                    </p:set>
                                  </p:childTnLst>
                                </p:cTn>
                              </p:par>
                            </p:childTnLst>
                          </p:cTn>
                        </p:par>
                      </p:childTnLst>
                    </p:cTn>
                  </p:par>
                  <p:par>
                    <p:cTn id="807" fill="hold">
                      <p:stCondLst>
                        <p:cond delay="indefinite"/>
                      </p:stCondLst>
                      <p:childTnLst>
                        <p:par>
                          <p:cTn id="808" fill="hold">
                            <p:stCondLst>
                              <p:cond delay="0"/>
                            </p:stCondLst>
                            <p:childTnLst>
                              <p:par>
                                <p:cTn id="809" nodeType="clickEffect" fill="hold" presetClass="entr" presetID="1">
                                  <p:stCondLst>
                                    <p:cond delay="0"/>
                                  </p:stCondLst>
                                  <p:childTnLst>
                                    <p:set>
                                      <p:cBhvr>
                                        <p:cTn id="810" dur="1" fill="hold">
                                          <p:stCondLst>
                                            <p:cond delay="0"/>
                                          </p:stCondLst>
                                        </p:cTn>
                                        <p:tgtEl>
                                          <p:spTgt spid="279">
                                            <p:txEl>
                                              <p:pRg st="4" end="4"/>
                                            </p:txEl>
                                          </p:spTgt>
                                        </p:tgtEl>
                                        <p:attrNameLst>
                                          <p:attrName>style.visibility</p:attrName>
                                        </p:attrNameLst>
                                      </p:cBhvr>
                                      <p:to>
                                        <p:strVal val="visible"/>
                                      </p:to>
                                    </p:set>
                                  </p:childTnLst>
                                </p:cTn>
                              </p:par>
                            </p:childTnLst>
                          </p:cTn>
                        </p:par>
                      </p:childTnLst>
                    </p:cTn>
                  </p:par>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0"/>
                                          </p:stCondLst>
                                        </p:cTn>
                                        <p:tgtEl>
                                          <p:spTgt spid="27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Linear classification</a:t>
            </a:r>
            <a:endParaRPr b="0" lang="en-US" sz="3600" spc="-1" strike="noStrike">
              <a:solidFill>
                <a:srgbClr val="000000"/>
              </a:solidFill>
              <a:latin typeface="Arial"/>
            </a:endParaRPr>
          </a:p>
        </p:txBody>
      </p:sp>
      <p:sp>
        <p:nvSpPr>
          <p:cNvPr id="28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We have a feature function f(x, </a:t>
            </a:r>
            <a:r>
              <a:rPr b="1" i="1" lang="en-US" sz="2000" spc="-1" strike="noStrike">
                <a:solidFill>
                  <a:srgbClr val="000000"/>
                </a:solidFill>
                <a:latin typeface="Arial"/>
              </a:rPr>
              <a:t>y</a:t>
            </a:r>
            <a:r>
              <a:rPr b="1" lang="en-US" sz="2000" spc="-1" strike="noStrike">
                <a:solidFill>
                  <a:srgbClr val="000000"/>
                </a:solidFill>
                <a:latin typeface="Arial"/>
              </a:rPr>
              <a:t>) and a score </a:t>
            </a:r>
            <a:r>
              <a:rPr b="0" lang="en-US" sz="2000" spc="-1" strike="noStrike">
                <a:solidFill>
                  <a:srgbClr val="000000"/>
                </a:solidFill>
                <a:latin typeface="Arial"/>
              </a:rPr>
              <a:t>𝝍</a:t>
            </a:r>
            <a:r>
              <a:rPr b="1" lang="en-US" sz="2000" spc="-1" strike="noStrike" baseline="-25000">
                <a:solidFill>
                  <a:srgbClr val="000000"/>
                </a:solidFill>
                <a:latin typeface="Arial"/>
              </a:rPr>
              <a:t>x</a:t>
            </a:r>
            <a:r>
              <a:rPr b="1" i="1" lang="en-US" sz="2000" spc="-1" strike="noStrike" baseline="-25000">
                <a:solidFill>
                  <a:srgbClr val="000000"/>
                </a:solidFill>
                <a:latin typeface="Arial"/>
              </a:rPr>
              <a:t>y </a:t>
            </a:r>
            <a:r>
              <a:rPr b="1" i="1" lang="en-US" sz="2000" spc="-1" strike="noStrike">
                <a:solidFill>
                  <a:srgbClr val="000000"/>
                </a:solidFill>
                <a:latin typeface="Arial"/>
              </a:rPr>
              <a:t>=</a:t>
            </a:r>
            <a:r>
              <a:rPr b="1" i="1" lang="el-GR" sz="2000" spc="-1" strike="noStrike">
                <a:solidFill>
                  <a:srgbClr val="000000"/>
                </a:solidFill>
                <a:latin typeface="Arial"/>
              </a:rPr>
              <a:t> θ</a:t>
            </a:r>
            <a:r>
              <a:rPr b="0" lang="en-US" sz="2000" spc="-1" strike="noStrike" baseline="30000">
                <a:solidFill>
                  <a:srgbClr val="000000"/>
                </a:solidFill>
                <a:latin typeface="Arial"/>
              </a:rPr>
              <a:t>T</a:t>
            </a:r>
            <a:r>
              <a:rPr b="0" i="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i="1" lang="en-US" sz="2000" spc="-1" strike="noStrike">
                <a:solidFill>
                  <a:srgbClr val="000000"/>
                </a:solidFill>
                <a:latin typeface="Arial"/>
              </a:rPr>
              <a:t>, y</a:t>
            </a:r>
            <a:r>
              <a:rPr b="0" lang="en-US" sz="2000" spc="-1" strike="noStrike">
                <a:solidFill>
                  <a:srgbClr val="000000"/>
                </a:solidFill>
                <a:latin typeface="Arial"/>
              </a:rPr>
              <a:t>)</a:t>
            </a:r>
            <a:r>
              <a:rPr b="1" lang="en-US" sz="2000" spc="-1" strike="noStrike">
                <a:solidFill>
                  <a:srgbClr val="000000"/>
                </a:solidFill>
                <a:latin typeface="Arial"/>
              </a:rPr>
              <a:t> </a:t>
            </a:r>
            <a:endParaRPr b="1" lang="en-US" sz="2000" spc="-1" strike="noStrike">
              <a:solidFill>
                <a:srgbClr val="000000"/>
              </a:solidFill>
              <a:latin typeface="Arial"/>
            </a:endParaRPr>
          </a:p>
        </p:txBody>
      </p:sp>
      <p:pic>
        <p:nvPicPr>
          <p:cNvPr id="282" name="Picture 4" descr=""/>
          <p:cNvPicPr/>
          <p:nvPr/>
        </p:nvPicPr>
        <p:blipFill>
          <a:blip r:embed="rId1"/>
          <a:stretch/>
        </p:blipFill>
        <p:spPr>
          <a:xfrm>
            <a:off x="2621520" y="3421800"/>
            <a:ext cx="6596280" cy="1102320"/>
          </a:xfrm>
          <a:prstGeom prst="rect">
            <a:avLst/>
          </a:prstGeom>
          <a:ln w="0">
            <a:noFill/>
          </a:ln>
        </p:spPr>
      </p:pic>
      <p:sp>
        <p:nvSpPr>
          <p:cNvPr id="283" name="Straight Arrow Connector 6"/>
          <p:cNvSpPr/>
          <p:nvPr/>
        </p:nvSpPr>
        <p:spPr>
          <a:xfrm flipV="1">
            <a:off x="5249160" y="4524480"/>
            <a:ext cx="338400" cy="334800"/>
          </a:xfrm>
          <a:custGeom>
            <a:avLst/>
            <a:gdLst/>
            <a:ahLst/>
            <a:rect l="l" t="t" r="r" b="b"/>
            <a:pathLst>
              <a:path w="21600" h="21600">
                <a:moveTo>
                  <a:pt x="0" y="0"/>
                </a:moveTo>
                <a:lnTo>
                  <a:pt x="21600" y="21600"/>
                </a:lnTo>
              </a:path>
            </a:pathLst>
          </a:custGeom>
          <a:noFill/>
          <a:ln>
            <a:solidFill>
              <a:srgbClr val="dc5924"/>
            </a:solidFill>
            <a:round/>
            <a:tailEnd len="med" type="triangle" w="med"/>
          </a:ln>
        </p:spPr>
        <p:style>
          <a:lnRef idx="2">
            <a:schemeClr val="accent5"/>
          </a:lnRef>
          <a:fillRef idx="0">
            <a:schemeClr val="accent5"/>
          </a:fillRef>
          <a:effectRef idx="1">
            <a:schemeClr val="accent5"/>
          </a:effectRef>
          <a:fontRef idx="minor"/>
        </p:style>
      </p:sp>
      <p:sp>
        <p:nvSpPr>
          <p:cNvPr id="284" name="TextBox 7"/>
          <p:cNvSpPr/>
          <p:nvPr/>
        </p:nvSpPr>
        <p:spPr>
          <a:xfrm>
            <a:off x="2523240" y="4852800"/>
            <a:ext cx="48427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c5924"/>
                </a:solidFill>
                <a:latin typeface="Arial"/>
              </a:rPr>
              <a:t>For each class y ∈ { not_beatles, beatles }</a:t>
            </a:r>
            <a:endParaRPr b="0" lang="en-US" sz="1800" spc="-1" strike="noStrike">
              <a:latin typeface="Arial"/>
            </a:endParaRPr>
          </a:p>
        </p:txBody>
      </p:sp>
      <p:sp>
        <p:nvSpPr>
          <p:cNvPr id="285" name="Straight Arrow Connector 8"/>
          <p:cNvSpPr/>
          <p:nvPr/>
        </p:nvSpPr>
        <p:spPr>
          <a:xfrm flipH="1">
            <a:off x="7449840" y="3002040"/>
            <a:ext cx="253800" cy="284040"/>
          </a:xfrm>
          <a:custGeom>
            <a:avLst/>
            <a:gdLst/>
            <a:ahLst/>
            <a:rect l="l" t="t" r="r" b="b"/>
            <a:pathLst>
              <a:path w="21600" h="21600">
                <a:moveTo>
                  <a:pt x="0" y="0"/>
                </a:moveTo>
                <a:lnTo>
                  <a:pt x="21600" y="21600"/>
                </a:lnTo>
              </a:path>
            </a:pathLst>
          </a:custGeom>
          <a:noFill/>
          <a:ln>
            <a:solidFill>
              <a:srgbClr val="526db0"/>
            </a:solidFill>
            <a:round/>
            <a:tailEnd len="med" type="triangle" w="med"/>
          </a:ln>
        </p:spPr>
        <p:style>
          <a:lnRef idx="2">
            <a:schemeClr val="accent3"/>
          </a:lnRef>
          <a:fillRef idx="0">
            <a:schemeClr val="accent3"/>
          </a:fillRef>
          <a:effectRef idx="1">
            <a:schemeClr val="accent3"/>
          </a:effectRef>
          <a:fontRef idx="minor"/>
        </p:style>
      </p:sp>
      <p:sp>
        <p:nvSpPr>
          <p:cNvPr id="286" name="TextBox 10"/>
          <p:cNvSpPr/>
          <p:nvPr/>
        </p:nvSpPr>
        <p:spPr>
          <a:xfrm>
            <a:off x="6011280" y="2651400"/>
            <a:ext cx="38602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26db0"/>
                </a:solidFill>
                <a:latin typeface="Arial"/>
              </a:rPr>
              <a:t>Compute the score of the document for that class</a:t>
            </a:r>
            <a:endParaRPr b="0" lang="en-US" sz="1800" spc="-1" strike="noStrike">
              <a:latin typeface="Arial"/>
            </a:endParaRPr>
          </a:p>
        </p:txBody>
      </p:sp>
      <p:sp>
        <p:nvSpPr>
          <p:cNvPr id="287" name="Straight Arrow Connector 14"/>
          <p:cNvSpPr/>
          <p:nvPr/>
        </p:nvSpPr>
        <p:spPr>
          <a:xfrm flipH="1">
            <a:off x="2929320" y="3132720"/>
            <a:ext cx="219600" cy="288720"/>
          </a:xfrm>
          <a:custGeom>
            <a:avLst/>
            <a:gdLst/>
            <a:ahLst/>
            <a:rect l="l" t="t" r="r" b="b"/>
            <a:pathLst>
              <a:path w="21600" h="21600">
                <a:moveTo>
                  <a:pt x="0" y="0"/>
                </a:moveTo>
                <a:lnTo>
                  <a:pt x="21600" y="21600"/>
                </a:lnTo>
              </a:path>
            </a:pathLst>
          </a:custGeom>
          <a:noFill/>
          <a:ln>
            <a:solidFill>
              <a:srgbClr val="989aac"/>
            </a:solidFill>
            <a:round/>
            <a:tailEnd len="med" type="triangle" w="med"/>
          </a:ln>
        </p:spPr>
        <p:style>
          <a:lnRef idx="2">
            <a:schemeClr val="accent4"/>
          </a:lnRef>
          <a:fillRef idx="0">
            <a:schemeClr val="accent4"/>
          </a:fillRef>
          <a:effectRef idx="1">
            <a:schemeClr val="accent4"/>
          </a:effectRef>
          <a:fontRef idx="minor"/>
        </p:style>
      </p:sp>
      <p:sp>
        <p:nvSpPr>
          <p:cNvPr id="288" name="TextBox 15"/>
          <p:cNvSpPr/>
          <p:nvPr/>
        </p:nvSpPr>
        <p:spPr>
          <a:xfrm>
            <a:off x="1981080" y="2523240"/>
            <a:ext cx="31492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989aac"/>
                </a:solidFill>
                <a:latin typeface="Arial"/>
              </a:rPr>
              <a:t>And return the class with highest score!</a:t>
            </a:r>
            <a:endParaRPr b="0" lang="en-US" sz="1800" spc="-1" strike="noStrike">
              <a:latin typeface="Arial"/>
            </a:endParaRPr>
          </a:p>
        </p:txBody>
      </p:sp>
      <p:sp>
        <p:nvSpPr>
          <p:cNvPr id="289" name="Straight Arrow Connector 17"/>
          <p:cNvSpPr/>
          <p:nvPr/>
        </p:nvSpPr>
        <p:spPr>
          <a:xfrm flipH="1" flipV="1">
            <a:off x="6824160" y="4064040"/>
            <a:ext cx="1032480" cy="1345680"/>
          </a:xfrm>
          <a:custGeom>
            <a:avLst/>
            <a:gdLst/>
            <a:ahLst/>
            <a:rect l="l" t="t" r="r" b="b"/>
            <a:pathLst>
              <a:path w="21600" h="21600">
                <a:moveTo>
                  <a:pt x="0" y="0"/>
                </a:moveTo>
                <a:lnTo>
                  <a:pt x="21600" y="21600"/>
                </a:lnTo>
              </a:path>
            </a:pathLst>
          </a:custGeom>
          <a:noFill/>
          <a:ln>
            <a:solidFill>
              <a:srgbClr val="d1282e"/>
            </a:solidFill>
            <a:round/>
            <a:tailEnd len="med" type="triangle" w="med"/>
          </a:ln>
        </p:spPr>
        <p:style>
          <a:lnRef idx="2">
            <a:schemeClr val="dk1"/>
          </a:lnRef>
          <a:fillRef idx="0">
            <a:schemeClr val="dk1"/>
          </a:fillRef>
          <a:effectRef idx="1">
            <a:schemeClr val="dk1"/>
          </a:effectRef>
          <a:fontRef idx="minor"/>
        </p:style>
      </p:sp>
      <p:sp>
        <p:nvSpPr>
          <p:cNvPr id="290" name="TextBox 18"/>
          <p:cNvSpPr/>
          <p:nvPr/>
        </p:nvSpPr>
        <p:spPr>
          <a:xfrm>
            <a:off x="7044120" y="5410080"/>
            <a:ext cx="3013920" cy="91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1282e"/>
                </a:solidFill>
                <a:latin typeface="Arial"/>
              </a:rPr>
              <a:t>Where did these weights come from? We’ll talk about this in the ML lectures </a:t>
            </a:r>
            <a:r>
              <a:rPr b="0" lang="en-US" sz="1800" spc="-1" strike="noStrike">
                <a:solidFill>
                  <a:srgbClr val="d1282e"/>
                </a:solidFill>
                <a:latin typeface="Arial"/>
              </a:rPr>
              <a:t>…</a:t>
            </a:r>
            <a:endParaRPr b="0" lang="en-US" sz="1800" spc="-1" strike="noStrike">
              <a:latin typeface="Arial"/>
            </a:endParaRPr>
          </a:p>
        </p:txBody>
      </p:sp>
      <p:sp>
        <p:nvSpPr>
          <p:cNvPr id="291" name="Curved Connector 20"/>
          <p:cNvSpPr/>
          <p:nvPr/>
        </p:nvSpPr>
        <p:spPr>
          <a:xfrm flipH="1" flipV="1" rot="5400000">
            <a:off x="5816880" y="4511880"/>
            <a:ext cx="1726920" cy="1100160"/>
          </a:xfrm>
          <a:prstGeom prst="curvedConnector3">
            <a:avLst>
              <a:gd name="adj1" fmla="val 24510"/>
            </a:avLst>
          </a:prstGeom>
          <a:noFill/>
          <a:ln>
            <a:solidFill>
              <a:srgbClr val="d1282e"/>
            </a:solidFill>
            <a:round/>
            <a:tailEnd len="med" type="triangle" w="med"/>
          </a:ln>
        </p:spPr>
        <p:style>
          <a:lnRef idx="2">
            <a:schemeClr val="accent5"/>
          </a:lnRef>
          <a:fillRef idx="0">
            <a:schemeClr val="accent5"/>
          </a:fillRef>
          <a:effectRef idx="1">
            <a:schemeClr val="accent5"/>
          </a:effectRef>
          <a:fontRef idx="minor"/>
        </p:style>
      </p:sp>
      <p:sp>
        <p:nvSpPr>
          <p:cNvPr id="292" name="TextBox 26"/>
          <p:cNvSpPr/>
          <p:nvPr/>
        </p:nvSpPr>
        <p:spPr>
          <a:xfrm>
            <a:off x="3733920" y="5884920"/>
            <a:ext cx="30139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1282e"/>
                </a:solidFill>
                <a:latin typeface="Arial"/>
              </a:rPr>
              <a:t>(</a:t>
            </a:r>
            <a:r>
              <a:rPr b="0" lang="en-US" sz="1800" spc="-1" strike="noStrike">
                <a:solidFill>
                  <a:srgbClr val="d1282e"/>
                </a:solidFill>
                <a:latin typeface="Arial"/>
              </a:rPr>
              <a:t>… and also this whole “linear classifier” thing.)</a:t>
            </a:r>
            <a:endParaRPr b="0" lang="en-US" sz="1800" spc="-1" strike="noStrike">
              <a:latin typeface="Arial"/>
            </a:endParaRPr>
          </a:p>
        </p:txBody>
      </p:sp>
      <p:sp>
        <p:nvSpPr>
          <p:cNvPr id="4" name="PlaceHolder 3"/>
          <p:cNvSpPr>
            <a:spLocks noGrp="1"/>
          </p:cNvSpPr>
          <p:nvPr>
            <p:ph type="sldNum" idx="6"/>
          </p:nvPr>
        </p:nvSpPr>
        <p:spPr/>
        <p:txBody>
          <a:bodyPr/>
          <a:p>
            <a:fld id="{B1A3D92C-8F4D-4111-B421-57B56193E5B2}" type="slidenum">
              <a:t>38</a:t>
            </a:fld>
          </a:p>
        </p:txBody>
      </p:sp>
    </p:spTree>
  </p:cSld>
  <mc:AlternateContent>
    <mc:Choice Requires="p14">
      <p:transition spd="slow" p14:dur="2000"/>
    </mc:Choice>
    <mc:Fallback>
      <p:transition spd="slow"/>
    </mc:Fallback>
  </mc:AlternateContent>
  <p:timing>
    <p:tnLst>
      <p:par>
        <p:cTn id="815" dur="indefinite" restart="never" nodeType="tmRoot">
          <p:childTnLst>
            <p:seq>
              <p:cTn id="816" dur="indefinite" nodeType="mainSeq">
                <p:childTnLst>
                  <p:par>
                    <p:cTn id="817" fill="hold">
                      <p:stCondLst>
                        <p:cond delay="indefinite"/>
                      </p:stCondLst>
                      <p:childTnLst>
                        <p:par>
                          <p:cTn id="818" fill="hold">
                            <p:stCondLst>
                              <p:cond delay="0"/>
                            </p:stCondLst>
                            <p:childTnLst>
                              <p:par>
                                <p:cTn id="819" nodeType="clickEffect" fill="hold" presetClass="entr" presetID="1">
                                  <p:stCondLst>
                                    <p:cond delay="0"/>
                                  </p:stCondLst>
                                  <p:childTnLst>
                                    <p:set>
                                      <p:cBhvr>
                                        <p:cTn id="820"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821" fill="hold">
                      <p:stCondLst>
                        <p:cond delay="indefinite"/>
                      </p:stCondLst>
                      <p:childTnLst>
                        <p:par>
                          <p:cTn id="822" fill="hold">
                            <p:stCondLst>
                              <p:cond delay="0"/>
                            </p:stCondLst>
                            <p:childTnLst>
                              <p:par>
                                <p:cTn id="823" nodeType="clickEffect" fill="hold" presetClass="entr" presetID="1">
                                  <p:stCondLst>
                                    <p:cond delay="0"/>
                                  </p:stCondLst>
                                  <p:childTnLst>
                                    <p:set>
                                      <p:cBhvr>
                                        <p:cTn id="824" dur="1" fill="hold">
                                          <p:stCondLst>
                                            <p:cond delay="0"/>
                                          </p:stCondLst>
                                        </p:cTn>
                                        <p:tgtEl>
                                          <p:spTgt spid="282"/>
                                        </p:tgtEl>
                                        <p:attrNameLst>
                                          <p:attrName>style.visibility</p:attrName>
                                        </p:attrNameLst>
                                      </p:cBhvr>
                                      <p:to>
                                        <p:strVal val="visible"/>
                                      </p:to>
                                    </p:set>
                                  </p:childTnLst>
                                </p:cTn>
                              </p:par>
                            </p:childTnLst>
                          </p:cTn>
                        </p:par>
                      </p:childTnLst>
                    </p:cTn>
                  </p:par>
                  <p:par>
                    <p:cTn id="825" fill="hold">
                      <p:stCondLst>
                        <p:cond delay="indefinite"/>
                      </p:stCondLst>
                      <p:childTnLst>
                        <p:par>
                          <p:cTn id="826" fill="hold">
                            <p:stCondLst>
                              <p:cond delay="0"/>
                            </p:stCondLst>
                            <p:childTnLst>
                              <p:par>
                                <p:cTn id="827" nodeType="clickEffect" fill="hold" presetClass="entr" presetID="1">
                                  <p:stCondLst>
                                    <p:cond delay="0"/>
                                  </p:stCondLst>
                                  <p:childTnLst>
                                    <p:set>
                                      <p:cBhvr>
                                        <p:cTn id="828" dur="1" fill="hold">
                                          <p:stCondLst>
                                            <p:cond delay="0"/>
                                          </p:stCondLst>
                                        </p:cTn>
                                        <p:tgtEl>
                                          <p:spTgt spid="284"/>
                                        </p:tgtEl>
                                        <p:attrNameLst>
                                          <p:attrName>style.visibility</p:attrName>
                                        </p:attrNameLst>
                                      </p:cBhvr>
                                      <p:to>
                                        <p:strVal val="visible"/>
                                      </p:to>
                                    </p:set>
                                  </p:childTnLst>
                                </p:cTn>
                              </p:par>
                              <p:par>
                                <p:cTn id="829" nodeType="withEffect" fill="hold" presetClass="entr" presetID="1">
                                  <p:stCondLst>
                                    <p:cond delay="0"/>
                                  </p:stCondLst>
                                  <p:childTnLst>
                                    <p:set>
                                      <p:cBhvr>
                                        <p:cTn id="830" dur="1" fill="hold">
                                          <p:stCondLst>
                                            <p:cond delay="0"/>
                                          </p:stCondLst>
                                        </p:cTn>
                                        <p:tgtEl>
                                          <p:spTgt spid="283"/>
                                        </p:tgtEl>
                                        <p:attrNameLst>
                                          <p:attrName>style.visibility</p:attrName>
                                        </p:attrNameLst>
                                      </p:cBhvr>
                                      <p:to>
                                        <p:strVal val="visible"/>
                                      </p:to>
                                    </p:se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1">
                                  <p:stCondLst>
                                    <p:cond delay="0"/>
                                  </p:stCondLst>
                                  <p:childTnLst>
                                    <p:set>
                                      <p:cBhvr>
                                        <p:cTn id="834" dur="1" fill="hold">
                                          <p:stCondLst>
                                            <p:cond delay="0"/>
                                          </p:stCondLst>
                                        </p:cTn>
                                        <p:tgtEl>
                                          <p:spTgt spid="285"/>
                                        </p:tgtEl>
                                        <p:attrNameLst>
                                          <p:attrName>style.visibility</p:attrName>
                                        </p:attrNameLst>
                                      </p:cBhvr>
                                      <p:to>
                                        <p:strVal val="visible"/>
                                      </p:to>
                                    </p:set>
                                  </p:childTnLst>
                                </p:cTn>
                              </p:par>
                              <p:par>
                                <p:cTn id="835" nodeType="withEffect" fill="hold" presetClass="entr" presetID="1">
                                  <p:stCondLst>
                                    <p:cond delay="0"/>
                                  </p:stCondLst>
                                  <p:childTnLst>
                                    <p:set>
                                      <p:cBhvr>
                                        <p:cTn id="836" dur="1" fill="hold">
                                          <p:stCondLst>
                                            <p:cond delay="0"/>
                                          </p:stCondLst>
                                        </p:cTn>
                                        <p:tgtEl>
                                          <p:spTgt spid="286"/>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287"/>
                                        </p:tgtEl>
                                        <p:attrNameLst>
                                          <p:attrName>style.visibility</p:attrName>
                                        </p:attrNameLst>
                                      </p:cBhvr>
                                      <p:to>
                                        <p:strVal val="visible"/>
                                      </p:to>
                                    </p:set>
                                  </p:childTnLst>
                                </p:cTn>
                              </p:par>
                              <p:par>
                                <p:cTn id="841" nodeType="withEffect" fill="hold" presetClass="entr" presetID="1">
                                  <p:stCondLst>
                                    <p:cond delay="0"/>
                                  </p:stCondLst>
                                  <p:childTnLst>
                                    <p:set>
                                      <p:cBhvr>
                                        <p:cTn id="842" dur="1" fill="hold">
                                          <p:stCondLst>
                                            <p:cond delay="0"/>
                                          </p:stCondLst>
                                        </p:cTn>
                                        <p:tgtEl>
                                          <p:spTgt spid="288"/>
                                        </p:tgtEl>
                                        <p:attrNameLst>
                                          <p:attrName>style.visibility</p:attrName>
                                        </p:attrNameLst>
                                      </p:cBhvr>
                                      <p:to>
                                        <p:strVal val="visible"/>
                                      </p:to>
                                    </p:set>
                                  </p:childTnLst>
                                </p:cTn>
                              </p:par>
                            </p:childTnLst>
                          </p:cTn>
                        </p:par>
                      </p:childTnLst>
                    </p:cTn>
                  </p:par>
                  <p:par>
                    <p:cTn id="843" fill="hold">
                      <p:stCondLst>
                        <p:cond delay="indefinite"/>
                      </p:stCondLst>
                      <p:childTnLst>
                        <p:par>
                          <p:cTn id="844" fill="hold">
                            <p:stCondLst>
                              <p:cond delay="0"/>
                            </p:stCondLst>
                            <p:childTnLst>
                              <p:par>
                                <p:cTn id="845" nodeType="clickEffect" fill="hold" presetClass="entr" presetID="1">
                                  <p:stCondLst>
                                    <p:cond delay="0"/>
                                  </p:stCondLst>
                                  <p:childTnLst>
                                    <p:set>
                                      <p:cBhvr>
                                        <p:cTn id="846" dur="1" fill="hold">
                                          <p:stCondLst>
                                            <p:cond delay="0"/>
                                          </p:stCondLst>
                                        </p:cTn>
                                        <p:tgtEl>
                                          <p:spTgt spid="289"/>
                                        </p:tgtEl>
                                        <p:attrNameLst>
                                          <p:attrName>style.visibility</p:attrName>
                                        </p:attrNameLst>
                                      </p:cBhvr>
                                      <p:to>
                                        <p:strVal val="visible"/>
                                      </p:to>
                                    </p:set>
                                  </p:childTnLst>
                                </p:cTn>
                              </p:par>
                              <p:par>
                                <p:cTn id="847" nodeType="withEffect" fill="hold" presetClass="entr" presetID="1">
                                  <p:stCondLst>
                                    <p:cond delay="0"/>
                                  </p:stCondLst>
                                  <p:childTnLst>
                                    <p:set>
                                      <p:cBhvr>
                                        <p:cTn id="848" dur="1" fill="hold">
                                          <p:stCondLst>
                                            <p:cond delay="0"/>
                                          </p:stCondLst>
                                        </p:cTn>
                                        <p:tgtEl>
                                          <p:spTgt spid="290"/>
                                        </p:tgtEl>
                                        <p:attrNameLst>
                                          <p:attrName>style.visibility</p:attrName>
                                        </p:attrNameLst>
                                      </p:cBhvr>
                                      <p:to>
                                        <p:strVal val="visible"/>
                                      </p:to>
                                    </p:se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291"/>
                                        </p:tgtEl>
                                        <p:attrNameLst>
                                          <p:attrName>style.visibility</p:attrName>
                                        </p:attrNameLst>
                                      </p:cBhvr>
                                      <p:to>
                                        <p:strVal val="visible"/>
                                      </p:to>
                                    </p:set>
                                  </p:childTnLst>
                                </p:cTn>
                              </p:par>
                              <p:par>
                                <p:cTn id="853" nodeType="withEffect" fill="hold" presetClass="entr" presetID="1">
                                  <p:stCondLst>
                                    <p:cond delay="0"/>
                                  </p:stCondLst>
                                  <p:childTnLst>
                                    <p:set>
                                      <p:cBhvr>
                                        <p:cTn id="854"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Explicit Example</a:t>
            </a:r>
            <a:endParaRPr b="0" lang="en-US" sz="3600" spc="-1" strike="noStrike">
              <a:solidFill>
                <a:srgbClr val="000000"/>
              </a:solidFill>
              <a:latin typeface="Arial"/>
            </a:endParaRPr>
          </a:p>
        </p:txBody>
      </p:sp>
      <p:sp>
        <p:nvSpPr>
          <p:cNvPr id="294" name="PlaceHolder 2"/>
          <p:cNvSpPr>
            <a:spLocks noGrp="1"/>
          </p:cNvSpPr>
          <p:nvPr>
            <p:ph/>
          </p:nvPr>
        </p:nvSpPr>
        <p:spPr>
          <a:xfrm>
            <a:off x="609480" y="1752480"/>
            <a:ext cx="723852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We are interested in classifying documents into one of two classes </a:t>
            </a:r>
            <a:r>
              <a:rPr b="1" i="1" lang="en-US" sz="2000" spc="-1" strike="noStrike">
                <a:solidFill>
                  <a:srgbClr val="000000"/>
                </a:solidFill>
                <a:latin typeface="Arial"/>
              </a:rPr>
              <a:t>y</a:t>
            </a:r>
            <a:r>
              <a:rPr b="1" lang="en-US" sz="2000" spc="-1" strike="noStrike">
                <a:solidFill>
                  <a:srgbClr val="000000"/>
                </a:solidFill>
                <a:latin typeface="Arial"/>
              </a:rPr>
              <a:t> ∈ </a:t>
            </a:r>
            <a:r>
              <a:rPr b="1" i="1" lang="en-US" sz="2000" spc="-1" strike="noStrike">
                <a:solidFill>
                  <a:srgbClr val="000000"/>
                </a:solidFill>
                <a:latin typeface="Arial"/>
              </a:rPr>
              <a:t>Y = </a:t>
            </a:r>
            <a:r>
              <a:rPr b="1" lang="en-US" sz="2000" spc="-1" strike="noStrike">
                <a:solidFill>
                  <a:srgbClr val="000000"/>
                </a:solidFill>
                <a:latin typeface="Arial"/>
              </a:rPr>
              <a:t>{ 0, 1 } = { hates_cats, likes_cats}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Document 1: I like cats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Document 2: I hate cats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Now, represent documents with a feature function:</a:t>
            </a:r>
            <a:br/>
            <a:r>
              <a:rPr b="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a:solidFill>
                  <a:srgbClr val="000000"/>
                </a:solidFill>
                <a:latin typeface="Arial"/>
              </a:rPr>
              <a:t>, y = hates_cats = 0) =</a:t>
            </a:r>
            <a:r>
              <a:rPr b="0" lang="en-US" sz="2000" spc="-1" strike="noStrike">
                <a:solidFill>
                  <a:srgbClr val="000000"/>
                </a:solidFill>
                <a:latin typeface="Arial"/>
              </a:rPr>
              <a:t>	</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baseline="30000">
                <a:solidFill>
                  <a:srgbClr val="000000"/>
                </a:solidFill>
                <a:latin typeface="Arial"/>
              </a:rPr>
              <a:t>T</a:t>
            </a:r>
            <a:r>
              <a:rPr b="0" lang="en-US" sz="2000" spc="-1" strike="noStrike">
                <a:solidFill>
                  <a:srgbClr val="000000"/>
                </a:solidFill>
                <a:latin typeface="Arial"/>
              </a:rPr>
              <a:t>, </a:t>
            </a:r>
            <a:r>
              <a:rPr b="1" lang="en-US" sz="2000" spc="-1" strike="noStrike">
                <a:solidFill>
                  <a:srgbClr val="000000"/>
                </a:solidFill>
                <a:latin typeface="Arial"/>
              </a:rPr>
              <a:t>0</a:t>
            </a:r>
            <a:r>
              <a:rPr b="0" lang="en-US" sz="2000" spc="-1" strike="noStrike" baseline="30000">
                <a:solidFill>
                  <a:srgbClr val="000000"/>
                </a:solidFill>
                <a:latin typeface="Arial"/>
              </a:rPr>
              <a:t>T</a:t>
            </a:r>
            <a:r>
              <a:rPr b="0" lang="en-US" sz="2000" spc="-1" strike="noStrike">
                <a:solidFill>
                  <a:srgbClr val="000000"/>
                </a:solidFill>
                <a:latin typeface="Arial"/>
              </a:rPr>
              <a:t>, 1]</a:t>
            </a:r>
            <a:r>
              <a:rPr b="0" lang="en-US" sz="2000" spc="-1" strike="noStrike" baseline="30000">
                <a:solidFill>
                  <a:srgbClr val="000000"/>
                </a:solidFill>
                <a:latin typeface="Arial"/>
              </a:rPr>
              <a:t>T</a:t>
            </a:r>
            <a:br/>
            <a:r>
              <a:rPr b="0"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lang="en-US" sz="2000" spc="-1" strike="noStrike">
                <a:solidFill>
                  <a:srgbClr val="000000"/>
                </a:solidFill>
                <a:latin typeface="Arial"/>
              </a:rPr>
              <a:t>, y = likes_cats = 1)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a:t>
            </a:r>
            <a:r>
              <a:rPr b="1" lang="en-US" sz="2000" spc="-1" strike="noStrike">
                <a:solidFill>
                  <a:srgbClr val="000000"/>
                </a:solidFill>
                <a:latin typeface="Arial"/>
              </a:rPr>
              <a:t>0</a:t>
            </a:r>
            <a:r>
              <a:rPr b="0" lang="en-US" sz="2000" spc="-1" strike="noStrike" baseline="30000">
                <a:solidFill>
                  <a:srgbClr val="000000"/>
                </a:solidFill>
                <a:latin typeface="Arial"/>
              </a:rPr>
              <a:t>T</a:t>
            </a:r>
            <a:r>
              <a:rPr b="0" lang="en-US" sz="2000" spc="-1" strike="noStrike">
                <a:solidFill>
                  <a:srgbClr val="000000"/>
                </a:solidFill>
                <a:latin typeface="Arial"/>
              </a:rPr>
              <a:t>, </a:t>
            </a:r>
            <a:r>
              <a:rPr b="1" lang="en-US" sz="2000" spc="-1" strike="noStrike">
                <a:solidFill>
                  <a:srgbClr val="000000"/>
                </a:solidFill>
                <a:latin typeface="Arial"/>
              </a:rPr>
              <a:t>x</a:t>
            </a:r>
            <a:r>
              <a:rPr b="0" lang="en-US" sz="2000" spc="-1" strike="noStrike" baseline="30000">
                <a:solidFill>
                  <a:srgbClr val="000000"/>
                </a:solidFill>
                <a:latin typeface="Arial"/>
              </a:rPr>
              <a:t>T</a:t>
            </a:r>
            <a:r>
              <a:rPr b="0" lang="en-US" sz="2000" spc="-1" strike="noStrike">
                <a:solidFill>
                  <a:srgbClr val="000000"/>
                </a:solidFill>
                <a:latin typeface="Arial"/>
              </a:rPr>
              <a:t>, 1]</a:t>
            </a:r>
            <a:r>
              <a:rPr b="0" lang="en-US" sz="2000" spc="-1" strike="noStrike" baseline="30000">
                <a:solidFill>
                  <a:srgbClr val="000000"/>
                </a:solidFill>
                <a:latin typeface="Arial"/>
              </a:rPr>
              <a:t>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pic>
        <p:nvPicPr>
          <p:cNvPr id="295" name="Picture 8" descr=""/>
          <p:cNvPicPr/>
          <p:nvPr/>
        </p:nvPicPr>
        <p:blipFill>
          <a:blip r:embed="rId1"/>
          <a:stretch/>
        </p:blipFill>
        <p:spPr>
          <a:xfrm>
            <a:off x="9452160" y="2531160"/>
            <a:ext cx="1896480" cy="1206000"/>
          </a:xfrm>
          <a:prstGeom prst="rect">
            <a:avLst/>
          </a:prstGeom>
          <a:ln w="0">
            <a:noFill/>
          </a:ln>
        </p:spPr>
      </p:pic>
      <p:graphicFrame>
        <p:nvGraphicFramePr>
          <p:cNvPr id="296" name="Table 9"/>
          <p:cNvGraphicFramePr/>
          <p:nvPr/>
        </p:nvGraphicFramePr>
        <p:xfrm>
          <a:off x="7035120" y="2862360"/>
          <a:ext cx="2031480" cy="1593000"/>
        </p:xfrm>
        <a:graphic>
          <a:graphicData uri="http://schemas.openxmlformats.org/drawingml/2006/table">
            <a:tbl>
              <a:tblPr/>
              <a:tblGrid>
                <a:gridCol w="507960"/>
                <a:gridCol w="507960"/>
                <a:gridCol w="507960"/>
                <a:gridCol w="507960"/>
              </a:tblGrid>
              <a:tr h="865080">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712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97" name="TextBox 10"/>
          <p:cNvSpPr/>
          <p:nvPr/>
        </p:nvSpPr>
        <p:spPr>
          <a:xfrm>
            <a:off x="5511240" y="377604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1</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298" name="TextBox 11"/>
          <p:cNvSpPr/>
          <p:nvPr/>
        </p:nvSpPr>
        <p:spPr>
          <a:xfrm>
            <a:off x="5511240" y="414036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2</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299" name="TextBox 13"/>
          <p:cNvSpPr/>
          <p:nvPr/>
        </p:nvSpPr>
        <p:spPr>
          <a:xfrm>
            <a:off x="9735480" y="377604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1</a:t>
            </a:r>
            <a:r>
              <a:rPr b="0" lang="en-US" sz="1800" spc="-1" strike="noStrike">
                <a:solidFill>
                  <a:srgbClr val="000000"/>
                </a:solidFill>
                <a:latin typeface="Arial"/>
              </a:rPr>
              <a:t> = ?</a:t>
            </a:r>
            <a:endParaRPr b="0" lang="en-US" sz="1800" spc="-1" strike="noStrike">
              <a:latin typeface="Arial"/>
            </a:endParaRPr>
          </a:p>
        </p:txBody>
      </p:sp>
      <p:sp>
        <p:nvSpPr>
          <p:cNvPr id="300" name="TextBox 14"/>
          <p:cNvSpPr/>
          <p:nvPr/>
        </p:nvSpPr>
        <p:spPr>
          <a:xfrm>
            <a:off x="9735480" y="414036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2</a:t>
            </a:r>
            <a:r>
              <a:rPr b="0" lang="en-US" sz="1800" spc="-1" strike="noStrike">
                <a:solidFill>
                  <a:srgbClr val="000000"/>
                </a:solidFill>
                <a:latin typeface="Arial"/>
              </a:rPr>
              <a:t> = ?</a:t>
            </a:r>
            <a:endParaRPr b="0" lang="en-US" sz="1800" spc="-1" strike="noStrike">
              <a:latin typeface="Arial"/>
            </a:endParaRPr>
          </a:p>
        </p:txBody>
      </p:sp>
      <p:sp>
        <p:nvSpPr>
          <p:cNvPr id="4" name="PlaceHolder 3"/>
          <p:cNvSpPr>
            <a:spLocks noGrp="1"/>
          </p:cNvSpPr>
          <p:nvPr>
            <p:ph type="sldNum" idx="6"/>
          </p:nvPr>
        </p:nvSpPr>
        <p:spPr/>
        <p:txBody>
          <a:bodyPr/>
          <a:p>
            <a:fld id="{84921AE8-800A-4479-A65C-FF8732967FAF}" type="slidenum">
              <a:t>39</a:t>
            </a:fld>
          </a:p>
        </p:txBody>
      </p:sp>
    </p:spTree>
  </p:cSld>
  <mc:AlternateContent>
    <mc:Choice Requires="p14">
      <p:transition spd="slow" p14:dur="2000"/>
    </mc:Choice>
    <mc:Fallback>
      <p:transition spd="slow"/>
    </mc:Fallback>
  </mc:AlternateContent>
  <p:timing>
    <p:tnLst>
      <p:par>
        <p:cTn id="855" dur="indefinite" restart="never" nodeType="tmRoot">
          <p:childTnLst>
            <p:seq>
              <p:cTn id="856" dur="indefinite" nodeType="mainSeq">
                <p:childTnLst>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294">
                                            <p:txEl>
                                              <p:pRg st="0" end="0"/>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294">
                                            <p:txEl>
                                              <p:pRg st="1" end="1"/>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294">
                                            <p:txEl>
                                              <p:pRg st="2" end="2"/>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296"/>
                                        </p:tgtEl>
                                        <p:attrNameLst>
                                          <p:attrName>style.visibility</p:attrName>
                                        </p:attrNameLst>
                                      </p:cBhvr>
                                      <p:to>
                                        <p:strVal val="visible"/>
                                      </p:to>
                                    </p:set>
                                  </p:childTnLst>
                                </p:cTn>
                              </p:par>
                              <p:par>
                                <p:cTn id="873" nodeType="withEffect" fill="hold" presetClass="entr" presetID="1">
                                  <p:stCondLst>
                                    <p:cond delay="0"/>
                                  </p:stCondLst>
                                  <p:childTnLst>
                                    <p:set>
                                      <p:cBhvr>
                                        <p:cTn id="874" dur="1" fill="hold">
                                          <p:stCondLst>
                                            <p:cond delay="0"/>
                                          </p:stCondLst>
                                        </p:cTn>
                                        <p:tgtEl>
                                          <p:spTgt spid="297"/>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298"/>
                                        </p:tgtEl>
                                        <p:attrNameLst>
                                          <p:attrName>style.visibility</p:attrName>
                                        </p:attrNameLst>
                                      </p:cBhvr>
                                      <p:to>
                                        <p:strVal val="visible"/>
                                      </p:to>
                                    </p:set>
                                  </p:childTnLst>
                                </p:cTn>
                              </p:par>
                              <p:par>
                                <p:cTn id="877" nodeType="withEffect" fill="hold" presetClass="entr" presetID="1">
                                  <p:stCondLst>
                                    <p:cond delay="0"/>
                                  </p:stCondLst>
                                  <p:childTnLst>
                                    <p:set>
                                      <p:cBhvr>
                                        <p:cTn id="878" dur="1" fill="hold">
                                          <p:stCondLst>
                                            <p:cond delay="0"/>
                                          </p:stCondLst>
                                        </p:cTn>
                                        <p:tgtEl>
                                          <p:spTgt spid="299"/>
                                        </p:tgtEl>
                                        <p:attrNameLst>
                                          <p:attrName>style.visibility</p:attrName>
                                        </p:attrNameLst>
                                      </p:cBhvr>
                                      <p:to>
                                        <p:strVal val="visible"/>
                                      </p:to>
                                    </p:set>
                                  </p:childTnLst>
                                </p:cTn>
                              </p:par>
                              <p:par>
                                <p:cTn id="879" nodeType="withEffect" fill="hold" presetClass="entr" presetID="1">
                                  <p:stCondLst>
                                    <p:cond delay="0"/>
                                  </p:stCondLst>
                                  <p:childTnLst>
                                    <p:set>
                                      <p:cBhvr>
                                        <p:cTn id="880" dur="1" fill="hold">
                                          <p:stCondLst>
                                            <p:cond delay="0"/>
                                          </p:stCondLst>
                                        </p:cTn>
                                        <p:tgtEl>
                                          <p:spTgt spid="300"/>
                                        </p:tgtEl>
                                        <p:attrNameLst>
                                          <p:attrName>style.visibility</p:attrName>
                                        </p:attrNameLst>
                                      </p:cBhvr>
                                      <p:to>
                                        <p:strVal val="visible"/>
                                      </p:to>
                                    </p:set>
                                  </p:childTnLst>
                                </p:cTn>
                              </p:par>
                              <p:par>
                                <p:cTn id="881" nodeType="withEffect" fill="hold" presetClass="entr" presetID="1">
                                  <p:stCondLst>
                                    <p:cond delay="0"/>
                                  </p:stCondLst>
                                  <p:childTnLst>
                                    <p:set>
                                      <p:cBhvr>
                                        <p:cTn id="882" dur="1" fill="hold">
                                          <p:stCondLst>
                                            <p:cond delay="0"/>
                                          </p:stCondLst>
                                        </p:cTn>
                                        <p:tgtEl>
                                          <p:spTgt spid="295"/>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0"/>
                                          </p:stCondLst>
                                        </p:cTn>
                                        <p:tgtEl>
                                          <p:spTgt spid="29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d</a:t>
            </a:r>
            <a:r>
              <a:rPr b="0" lang="en-US" sz="3600" spc="-60" strike="noStrike" cap="all">
                <a:solidFill>
                  <a:srgbClr val="d1282e"/>
                </a:solidFill>
                <a:latin typeface="Arial Black"/>
              </a:rPr>
              <a:t> </a:t>
            </a:r>
            <a:r>
              <a:rPr b="0" lang="en-US" sz="3600" spc="-60" strike="noStrike" cap="all">
                <a:solidFill>
                  <a:srgbClr val="d1282e"/>
                </a:solidFill>
                <a:latin typeface="Arial Black"/>
              </a:rPr>
              <a:t>n</a:t>
            </a:r>
            <a:r>
              <a:rPr b="0" lang="en-US" sz="3600" spc="-60" strike="noStrike" cap="all">
                <a:solidFill>
                  <a:srgbClr val="d1282e"/>
                </a:solidFill>
                <a:latin typeface="Arial Black"/>
              </a:rPr>
              <a:t>o</a:t>
            </a:r>
            <a:r>
              <a:rPr b="0" lang="en-US" sz="3600" spc="-60" strike="noStrike" cap="all">
                <a:solidFill>
                  <a:srgbClr val="d1282e"/>
                </a:solidFill>
                <a:latin typeface="Arial Black"/>
              </a:rPr>
              <a:t>w</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sp>
        <p:nvSpPr>
          <p:cNvPr id="147"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Words words words!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Free text and natural language processing in data science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Bag of words and TF-IDF</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N-Grams and language models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Sentiment mining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Thanks to: Zico Kolter (CMU) &amp; Marine Carpuat’s 723 (UMD)</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grpSp>
        <p:nvGrpSpPr>
          <p:cNvPr id="148" name="Group 9"/>
          <p:cNvGrpSpPr/>
          <p:nvPr/>
        </p:nvGrpSpPr>
        <p:grpSpPr>
          <a:xfrm>
            <a:off x="2189520" y="4599000"/>
            <a:ext cx="7502760" cy="2216880"/>
            <a:chOff x="2189520" y="4599000"/>
            <a:chExt cx="7502760" cy="2216880"/>
          </a:xfrm>
        </p:grpSpPr>
        <p:pic>
          <p:nvPicPr>
            <p:cNvPr id="149" name="Picture 5" descr=""/>
            <p:cNvPicPr/>
            <p:nvPr/>
          </p:nvPicPr>
          <p:blipFill>
            <a:blip r:embed="rId1"/>
            <a:stretch/>
          </p:blipFill>
          <p:spPr>
            <a:xfrm>
              <a:off x="3808800" y="5817960"/>
              <a:ext cx="2951280" cy="997920"/>
            </a:xfrm>
            <a:prstGeom prst="rect">
              <a:avLst/>
            </a:prstGeom>
            <a:ln w="0">
              <a:noFill/>
            </a:ln>
          </p:spPr>
        </p:pic>
        <p:pic>
          <p:nvPicPr>
            <p:cNvPr id="150" name="Picture 6" descr=""/>
            <p:cNvPicPr/>
            <p:nvPr/>
          </p:nvPicPr>
          <p:blipFill>
            <a:blip r:embed="rId2"/>
            <a:stretch/>
          </p:blipFill>
          <p:spPr>
            <a:xfrm>
              <a:off x="2189520" y="4599000"/>
              <a:ext cx="2478600" cy="1048320"/>
            </a:xfrm>
            <a:prstGeom prst="rect">
              <a:avLst/>
            </a:prstGeom>
            <a:ln w="0">
              <a:noFill/>
            </a:ln>
          </p:spPr>
        </p:pic>
        <p:pic>
          <p:nvPicPr>
            <p:cNvPr id="151" name="Picture 7" descr=""/>
            <p:cNvPicPr/>
            <p:nvPr/>
          </p:nvPicPr>
          <p:blipFill>
            <a:blip r:embed="rId3"/>
            <a:stretch/>
          </p:blipFill>
          <p:spPr>
            <a:xfrm>
              <a:off x="7335360" y="4719600"/>
              <a:ext cx="2356920" cy="1556280"/>
            </a:xfrm>
            <a:prstGeom prst="rect">
              <a:avLst/>
            </a:prstGeom>
            <a:ln w="0">
              <a:noFill/>
            </a:ln>
          </p:spPr>
        </p:pic>
        <p:pic>
          <p:nvPicPr>
            <p:cNvPr id="152" name="Picture 8" descr=""/>
            <p:cNvPicPr/>
            <p:nvPr/>
          </p:nvPicPr>
          <p:blipFill>
            <a:blip r:embed="rId4"/>
            <a:stretch/>
          </p:blipFill>
          <p:spPr>
            <a:xfrm>
              <a:off x="4876920" y="4653360"/>
              <a:ext cx="2895120" cy="988920"/>
            </a:xfrm>
            <a:prstGeom prst="rect">
              <a:avLst/>
            </a:prstGeom>
            <a:ln w="0">
              <a:noFill/>
            </a:ln>
          </p:spPr>
        </p:pic>
      </p:grpSp>
      <p:sp>
        <p:nvSpPr>
          <p:cNvPr id="4" name="PlaceHolder 3"/>
          <p:cNvSpPr>
            <a:spLocks noGrp="1"/>
          </p:cNvSpPr>
          <p:nvPr>
            <p:ph type="sldNum" idx="6"/>
          </p:nvPr>
        </p:nvSpPr>
        <p:spPr/>
        <p:txBody>
          <a:bodyPr/>
          <a:p>
            <a:fld id="{BA1742DB-8E16-4048-B712-C2EF18917680}" type="slidenum">
              <a:t>4</a:t>
            </a:fld>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47">
                                            <p:txEl>
                                              <p:pRg st="0" end="0"/>
                                            </p:txEl>
                                          </p:spTgt>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Explicit Example</a:t>
            </a:r>
            <a:endParaRPr b="0" lang="en-US" sz="3600" spc="-1" strike="noStrike">
              <a:solidFill>
                <a:srgbClr val="000000"/>
              </a:solidFill>
              <a:latin typeface="Arial"/>
            </a:endParaRPr>
          </a:p>
        </p:txBody>
      </p:sp>
      <p:graphicFrame>
        <p:nvGraphicFramePr>
          <p:cNvPr id="302" name="Table 4"/>
          <p:cNvGraphicFramePr/>
          <p:nvPr/>
        </p:nvGraphicFramePr>
        <p:xfrm>
          <a:off x="4969800" y="3916800"/>
          <a:ext cx="5439240" cy="2061720"/>
        </p:xfrm>
        <a:graphic>
          <a:graphicData uri="http://schemas.openxmlformats.org/drawingml/2006/table">
            <a:tbl>
              <a:tblPr/>
              <a:tblGrid>
                <a:gridCol w="604080"/>
                <a:gridCol w="604080"/>
                <a:gridCol w="604080"/>
                <a:gridCol w="604080"/>
                <a:gridCol w="604080"/>
                <a:gridCol w="604080"/>
                <a:gridCol w="604080"/>
                <a:gridCol w="604080"/>
                <a:gridCol w="606600"/>
              </a:tblGrid>
              <a:tr h="619200">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r>
              <a:tr h="35712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r>
              <a:tr h="35748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r>
            </a:tbl>
          </a:graphicData>
        </a:graphic>
      </p:graphicFrame>
      <p:pic>
        <p:nvPicPr>
          <p:cNvPr id="303" name="Picture 5" descr=""/>
          <p:cNvPicPr/>
          <p:nvPr/>
        </p:nvPicPr>
        <p:blipFill>
          <a:blip r:embed="rId1"/>
          <a:stretch/>
        </p:blipFill>
        <p:spPr>
          <a:xfrm>
            <a:off x="8395920" y="1163160"/>
            <a:ext cx="1896480" cy="1206000"/>
          </a:xfrm>
          <a:prstGeom prst="rect">
            <a:avLst/>
          </a:prstGeom>
          <a:ln w="0">
            <a:noFill/>
          </a:ln>
        </p:spPr>
      </p:pic>
      <p:graphicFrame>
        <p:nvGraphicFramePr>
          <p:cNvPr id="304" name="Table 6"/>
          <p:cNvGraphicFramePr/>
          <p:nvPr/>
        </p:nvGraphicFramePr>
        <p:xfrm>
          <a:off x="5979240" y="1494720"/>
          <a:ext cx="2031480" cy="1593000"/>
        </p:xfrm>
        <a:graphic>
          <a:graphicData uri="http://schemas.openxmlformats.org/drawingml/2006/table">
            <a:tbl>
              <a:tblPr/>
              <a:tblGrid>
                <a:gridCol w="507960"/>
                <a:gridCol w="507960"/>
                <a:gridCol w="507960"/>
                <a:gridCol w="507960"/>
              </a:tblGrid>
              <a:tr h="865080">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r>
              <a:tr h="35712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r>
            </a:tbl>
          </a:graphicData>
        </a:graphic>
      </p:graphicFrame>
      <p:sp>
        <p:nvSpPr>
          <p:cNvPr id="305" name="TextBox 7"/>
          <p:cNvSpPr/>
          <p:nvPr/>
        </p:nvSpPr>
        <p:spPr>
          <a:xfrm>
            <a:off x="4455000" y="240804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1</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306" name="TextBox 8"/>
          <p:cNvSpPr/>
          <p:nvPr/>
        </p:nvSpPr>
        <p:spPr>
          <a:xfrm>
            <a:off x="4455000" y="2772720"/>
            <a:ext cx="145584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x</a:t>
            </a:r>
            <a:r>
              <a:rPr b="0" lang="en-US" sz="1800" spc="-1" strike="noStrike" baseline="-25000">
                <a:solidFill>
                  <a:srgbClr val="000000"/>
                </a:solidFill>
                <a:latin typeface="Arial"/>
              </a:rPr>
              <a:t>2</a:t>
            </a:r>
            <a:r>
              <a:rPr b="0" lang="en-US" sz="1800" spc="-1" strike="noStrike" baseline="30000">
                <a:solidFill>
                  <a:srgbClr val="000000"/>
                </a:solidFill>
                <a:latin typeface="Arial"/>
              </a:rPr>
              <a:t>T</a:t>
            </a:r>
            <a:r>
              <a:rPr b="0" lang="en-US" sz="1800" spc="-1" strike="noStrike">
                <a:solidFill>
                  <a:srgbClr val="000000"/>
                </a:solidFill>
                <a:latin typeface="Arial"/>
              </a:rPr>
              <a:t> =</a:t>
            </a:r>
            <a:endParaRPr b="0" lang="en-US" sz="1800" spc="-1" strike="noStrike">
              <a:latin typeface="Arial"/>
            </a:endParaRPr>
          </a:p>
        </p:txBody>
      </p:sp>
      <p:sp>
        <p:nvSpPr>
          <p:cNvPr id="307" name="TextBox 9"/>
          <p:cNvSpPr/>
          <p:nvPr/>
        </p:nvSpPr>
        <p:spPr>
          <a:xfrm>
            <a:off x="8679600" y="240804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1</a:t>
            </a:r>
            <a:r>
              <a:rPr b="0" lang="en-US" sz="1800" spc="-1" strike="noStrike">
                <a:solidFill>
                  <a:srgbClr val="000000"/>
                </a:solidFill>
                <a:latin typeface="Arial"/>
              </a:rPr>
              <a:t> = ?</a:t>
            </a:r>
            <a:endParaRPr b="0" lang="en-US" sz="1800" spc="-1" strike="noStrike">
              <a:latin typeface="Arial"/>
            </a:endParaRPr>
          </a:p>
        </p:txBody>
      </p:sp>
      <p:sp>
        <p:nvSpPr>
          <p:cNvPr id="308" name="TextBox 10"/>
          <p:cNvSpPr/>
          <p:nvPr/>
        </p:nvSpPr>
        <p:spPr>
          <a:xfrm>
            <a:off x="8679600" y="2772720"/>
            <a:ext cx="101556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y</a:t>
            </a:r>
            <a:r>
              <a:rPr b="0" lang="en-US" sz="1800" spc="-1" strike="noStrike" baseline="-25000">
                <a:solidFill>
                  <a:srgbClr val="000000"/>
                </a:solidFill>
                <a:latin typeface="Arial"/>
              </a:rPr>
              <a:t>2</a:t>
            </a:r>
            <a:r>
              <a:rPr b="0" lang="en-US" sz="1800" spc="-1" strike="noStrike">
                <a:solidFill>
                  <a:srgbClr val="000000"/>
                </a:solidFill>
                <a:latin typeface="Arial"/>
              </a:rPr>
              <a:t> = ?</a:t>
            </a:r>
            <a:endParaRPr b="0" lang="en-US" sz="1800" spc="-1" strike="noStrike">
              <a:latin typeface="Arial"/>
            </a:endParaRPr>
          </a:p>
        </p:txBody>
      </p:sp>
      <p:sp>
        <p:nvSpPr>
          <p:cNvPr id="309" name="TextBox 12"/>
          <p:cNvSpPr/>
          <p:nvPr/>
        </p:nvSpPr>
        <p:spPr>
          <a:xfrm>
            <a:off x="1981080" y="457092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1</a:t>
            </a:r>
            <a:r>
              <a:rPr b="0" lang="en-US" sz="1800" spc="-1" strike="noStrike">
                <a:solidFill>
                  <a:srgbClr val="000000"/>
                </a:solidFill>
                <a:latin typeface="Arial"/>
              </a:rPr>
              <a:t>, y = hates_cats = 0) =</a:t>
            </a:r>
            <a:endParaRPr b="0" lang="en-US" sz="1800" spc="-1" strike="noStrike">
              <a:latin typeface="Arial"/>
            </a:endParaRPr>
          </a:p>
        </p:txBody>
      </p:sp>
      <p:sp>
        <p:nvSpPr>
          <p:cNvPr id="310" name="TextBox 13"/>
          <p:cNvSpPr/>
          <p:nvPr/>
        </p:nvSpPr>
        <p:spPr>
          <a:xfrm>
            <a:off x="1981080" y="493560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1</a:t>
            </a:r>
            <a:r>
              <a:rPr b="0" lang="en-US" sz="1800" spc="-1" strike="noStrike">
                <a:solidFill>
                  <a:srgbClr val="000000"/>
                </a:solidFill>
                <a:latin typeface="Arial"/>
              </a:rPr>
              <a:t>, y = likes_cats = 1) =</a:t>
            </a:r>
            <a:endParaRPr b="0" lang="en-US" sz="1800" spc="-1" strike="noStrike">
              <a:latin typeface="Arial"/>
            </a:endParaRPr>
          </a:p>
        </p:txBody>
      </p:sp>
      <p:sp>
        <p:nvSpPr>
          <p:cNvPr id="311" name="TextBox 14"/>
          <p:cNvSpPr/>
          <p:nvPr/>
        </p:nvSpPr>
        <p:spPr>
          <a:xfrm>
            <a:off x="1981080" y="526104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2</a:t>
            </a:r>
            <a:r>
              <a:rPr b="0" lang="en-US" sz="1800" spc="-1" strike="noStrike">
                <a:solidFill>
                  <a:srgbClr val="000000"/>
                </a:solidFill>
                <a:latin typeface="Arial"/>
              </a:rPr>
              <a:t>, y = hates_cats = 0) =</a:t>
            </a:r>
            <a:endParaRPr b="0" lang="en-US" sz="1800" spc="-1" strike="noStrike">
              <a:latin typeface="Arial"/>
            </a:endParaRPr>
          </a:p>
        </p:txBody>
      </p:sp>
      <p:sp>
        <p:nvSpPr>
          <p:cNvPr id="312" name="TextBox 15"/>
          <p:cNvSpPr/>
          <p:nvPr/>
        </p:nvSpPr>
        <p:spPr>
          <a:xfrm>
            <a:off x="1981080" y="562572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2</a:t>
            </a:r>
            <a:r>
              <a:rPr b="0" lang="en-US" sz="1800" spc="-1" strike="noStrike">
                <a:solidFill>
                  <a:srgbClr val="000000"/>
                </a:solidFill>
                <a:latin typeface="Arial"/>
              </a:rPr>
              <a:t>, y = likes_cats = 1) =</a:t>
            </a:r>
            <a:endParaRPr b="0" lang="en-US" sz="1800" spc="-1" strike="noStrike">
              <a:latin typeface="Arial"/>
            </a:endParaRPr>
          </a:p>
        </p:txBody>
      </p:sp>
      <p:grpSp>
        <p:nvGrpSpPr>
          <p:cNvPr id="313" name="Group 19"/>
          <p:cNvGrpSpPr/>
          <p:nvPr/>
        </p:nvGrpSpPr>
        <p:grpSpPr>
          <a:xfrm>
            <a:off x="1834200" y="2144160"/>
            <a:ext cx="3328920" cy="639000"/>
            <a:chOff x="1834200" y="2144160"/>
            <a:chExt cx="3328920" cy="639000"/>
          </a:xfrm>
        </p:grpSpPr>
        <p:sp>
          <p:nvSpPr>
            <p:cNvPr id="314" name="Rectangle 16"/>
            <p:cNvSpPr/>
            <p:nvPr/>
          </p:nvSpPr>
          <p:spPr>
            <a:xfrm>
              <a:off x="1834200" y="2144160"/>
              <a:ext cx="27604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0" lang="en-US" sz="1800" spc="-1" strike="noStrike">
                  <a:solidFill>
                    <a:srgbClr val="000000"/>
                  </a:solidFill>
                  <a:latin typeface="Arial"/>
                </a:rPr>
                <a:t>, y = 0) =</a:t>
              </a:r>
              <a:r>
                <a:rPr b="0" lang="en-US" sz="1800" spc="-1" strike="noStrike">
                  <a:solidFill>
                    <a:srgbClr val="000000"/>
                  </a:solidFill>
                  <a:latin typeface="Arial"/>
                </a:rPr>
                <a:t>	</a:t>
              </a:r>
              <a:r>
                <a:rPr b="0" lang="en-US" sz="1800" spc="-1" strike="noStrike">
                  <a:solidFill>
                    <a:srgbClr val="000000"/>
                  </a:solidFill>
                  <a:latin typeface="Arial"/>
                </a:rPr>
                <a:t>[</a:t>
              </a:r>
              <a:r>
                <a:rPr b="1" lang="en-US" sz="1800" spc="-1" strike="noStrike">
                  <a:solidFill>
                    <a:srgbClr val="000000"/>
                  </a:solidFill>
                  <a:latin typeface="Arial"/>
                </a:rPr>
                <a:t>x</a:t>
              </a:r>
              <a:r>
                <a:rPr b="0" lang="en-US" sz="1800" spc="-1" strike="noStrike" baseline="30000">
                  <a:solidFill>
                    <a:srgbClr val="000000"/>
                  </a:solidFill>
                  <a:latin typeface="Arial"/>
                </a:rPr>
                <a:t>T</a:t>
              </a:r>
              <a:r>
                <a:rPr b="0" lang="en-US" sz="1800" spc="-1" strike="noStrike">
                  <a:solidFill>
                    <a:srgbClr val="000000"/>
                  </a:solidFill>
                  <a:latin typeface="Arial"/>
                </a:rPr>
                <a:t>, 0</a:t>
              </a:r>
              <a:r>
                <a:rPr b="0" lang="en-US" sz="1800" spc="-1" strike="noStrike" baseline="30000">
                  <a:solidFill>
                    <a:srgbClr val="000000"/>
                  </a:solidFill>
                  <a:latin typeface="Arial"/>
                </a:rPr>
                <a:t>T</a:t>
              </a:r>
              <a:r>
                <a:rPr b="0" lang="en-US" sz="1800" spc="-1" strike="noStrike">
                  <a:solidFill>
                    <a:srgbClr val="000000"/>
                  </a:solidFill>
                  <a:latin typeface="Arial"/>
                </a:rPr>
                <a:t>, 1]</a:t>
              </a:r>
              <a:r>
                <a:rPr b="0" lang="en-US" sz="1800" spc="-1" strike="noStrike" baseline="30000">
                  <a:solidFill>
                    <a:srgbClr val="000000"/>
                  </a:solidFill>
                  <a:latin typeface="Arial"/>
                </a:rPr>
                <a:t>T</a:t>
              </a:r>
              <a:br/>
              <a:r>
                <a:rPr b="0" lang="en-US" sz="1800" spc="-1" strike="noStrike">
                  <a:solidFill>
                    <a:srgbClr val="000000"/>
                  </a:solidFill>
                  <a:latin typeface="Arial"/>
                </a:rPr>
                <a:t>f(</a:t>
              </a:r>
              <a:r>
                <a:rPr b="1" lang="en-US" sz="1800" spc="-1" strike="noStrike">
                  <a:solidFill>
                    <a:srgbClr val="000000"/>
                  </a:solidFill>
                  <a:latin typeface="Arial"/>
                </a:rPr>
                <a:t>x</a:t>
              </a:r>
              <a:r>
                <a:rPr b="0" lang="en-US" sz="1800" spc="-1" strike="noStrike">
                  <a:solidFill>
                    <a:srgbClr val="000000"/>
                  </a:solidFill>
                  <a:latin typeface="Arial"/>
                </a:rPr>
                <a:t>, y = 1) =</a:t>
              </a:r>
              <a:r>
                <a:rPr b="0" lang="en-US" sz="1800" spc="-1" strike="noStrike">
                  <a:solidFill>
                    <a:srgbClr val="000000"/>
                  </a:solidFill>
                  <a:latin typeface="Arial"/>
                </a:rPr>
                <a:t>	</a:t>
              </a:r>
              <a:r>
                <a:rPr b="0" lang="en-US" sz="1800" spc="-1" strike="noStrike">
                  <a:solidFill>
                    <a:srgbClr val="000000"/>
                  </a:solidFill>
                  <a:latin typeface="Arial"/>
                </a:rPr>
                <a:t>[0</a:t>
              </a:r>
              <a:r>
                <a:rPr b="0" lang="en-US" sz="1800" spc="-1" strike="noStrike" baseline="30000">
                  <a:solidFill>
                    <a:srgbClr val="000000"/>
                  </a:solidFill>
                  <a:latin typeface="Arial"/>
                </a:rPr>
                <a:t>T</a:t>
              </a:r>
              <a:r>
                <a:rPr b="0" lang="en-US" sz="1800" spc="-1" strike="noStrike">
                  <a:solidFill>
                    <a:srgbClr val="000000"/>
                  </a:solidFill>
                  <a:latin typeface="Arial"/>
                </a:rPr>
                <a:t>, </a:t>
              </a:r>
              <a:r>
                <a:rPr b="1" lang="en-US" sz="1800" spc="-1" strike="noStrike">
                  <a:solidFill>
                    <a:srgbClr val="000000"/>
                  </a:solidFill>
                  <a:latin typeface="Arial"/>
                </a:rPr>
                <a:t>x</a:t>
              </a:r>
              <a:r>
                <a:rPr b="0" lang="en-US" sz="1800" spc="-1" strike="noStrike" baseline="30000">
                  <a:solidFill>
                    <a:srgbClr val="000000"/>
                  </a:solidFill>
                  <a:latin typeface="Arial"/>
                </a:rPr>
                <a:t>T</a:t>
              </a:r>
              <a:r>
                <a:rPr b="0" lang="en-US" sz="1800" spc="-1" strike="noStrike">
                  <a:solidFill>
                    <a:srgbClr val="000000"/>
                  </a:solidFill>
                  <a:latin typeface="Arial"/>
                </a:rPr>
                <a:t>, 1]</a:t>
              </a:r>
              <a:r>
                <a:rPr b="0" lang="en-US" sz="1800" spc="-1" strike="noStrike" baseline="30000">
                  <a:solidFill>
                    <a:srgbClr val="000000"/>
                  </a:solidFill>
                  <a:latin typeface="Arial"/>
                </a:rPr>
                <a:t>T</a:t>
              </a:r>
              <a:endParaRPr b="0" lang="en-US" sz="1800" spc="-1" strike="noStrike">
                <a:latin typeface="Arial"/>
              </a:endParaRPr>
            </a:p>
          </p:txBody>
        </p:sp>
        <p:sp>
          <p:nvSpPr>
            <p:cNvPr id="315" name="Left Arrow 17"/>
            <p:cNvSpPr/>
            <p:nvPr/>
          </p:nvSpPr>
          <p:spPr>
            <a:xfrm>
              <a:off x="4455000" y="2144160"/>
              <a:ext cx="708120" cy="628200"/>
            </a:xfrm>
            <a:prstGeom prst="leftArrow">
              <a:avLst>
                <a:gd name="adj1" fmla="val 50000"/>
                <a:gd name="adj2" fmla="val 50000"/>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sp>
      </p:grpSp>
      <p:sp>
        <p:nvSpPr>
          <p:cNvPr id="316" name="Down Arrow 18"/>
          <p:cNvSpPr/>
          <p:nvPr/>
        </p:nvSpPr>
        <p:spPr>
          <a:xfrm rot="19903800">
            <a:off x="3107520" y="2948400"/>
            <a:ext cx="645120" cy="1188360"/>
          </a:xfrm>
          <a:prstGeom prst="downArrow">
            <a:avLst>
              <a:gd name="adj1" fmla="val 50000"/>
              <a:gd name="adj2" fmla="val 50000"/>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sp>
      <p:sp>
        <p:nvSpPr>
          <p:cNvPr id="317" name="TextBox 20"/>
          <p:cNvSpPr/>
          <p:nvPr/>
        </p:nvSpPr>
        <p:spPr>
          <a:xfrm>
            <a:off x="4969800" y="3552120"/>
            <a:ext cx="22197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y=0: hates_cats</a:t>
            </a:r>
            <a:endParaRPr b="0" lang="en-US" sz="1800" spc="-1" strike="noStrike">
              <a:latin typeface="Arial"/>
            </a:endParaRPr>
          </a:p>
        </p:txBody>
      </p:sp>
      <p:sp>
        <p:nvSpPr>
          <p:cNvPr id="318" name="TextBox 21"/>
          <p:cNvSpPr/>
          <p:nvPr/>
        </p:nvSpPr>
        <p:spPr>
          <a:xfrm>
            <a:off x="7189560" y="3552120"/>
            <a:ext cx="250560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 </a:t>
            </a:r>
            <a:r>
              <a:rPr b="0" i="1" lang="en-US" sz="1800" spc="-1" strike="noStrike">
                <a:solidFill>
                  <a:srgbClr val="000000"/>
                </a:solidFill>
                <a:latin typeface="Arial"/>
              </a:rPr>
              <a:t>y=1: likes_cats</a:t>
            </a:r>
            <a:endParaRPr b="0" lang="en-US" sz="1800" spc="-1" strike="noStrike">
              <a:latin typeface="Arial"/>
            </a:endParaRPr>
          </a:p>
        </p:txBody>
      </p:sp>
      <p:sp>
        <p:nvSpPr>
          <p:cNvPr id="319" name="TextBox 22"/>
          <p:cNvSpPr/>
          <p:nvPr/>
        </p:nvSpPr>
        <p:spPr>
          <a:xfrm>
            <a:off x="9695520" y="3555720"/>
            <a:ext cx="7027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rPr>
              <a:t>(1)</a:t>
            </a:r>
            <a:endParaRPr b="0" lang="en-US" sz="1800" spc="-1" strike="noStrike">
              <a:latin typeface="Arial"/>
            </a:endParaRPr>
          </a:p>
        </p:txBody>
      </p:sp>
      <p:sp>
        <p:nvSpPr>
          <p:cNvPr id="3" name="PlaceHolder 2"/>
          <p:cNvSpPr>
            <a:spLocks noGrp="1"/>
          </p:cNvSpPr>
          <p:nvPr>
            <p:ph type="sldNum" idx="9"/>
          </p:nvPr>
        </p:nvSpPr>
        <p:spPr/>
        <p:txBody>
          <a:bodyPr/>
          <a:p>
            <a:fld id="{BDCF4101-E072-4C24-854E-9EB772CF7AA1}" type="slidenum">
              <a:t>40</a:t>
            </a:fld>
          </a:p>
        </p:txBody>
      </p:sp>
    </p:spTree>
  </p:cSld>
  <mc:AlternateContent>
    <mc:Choice Requires="p14">
      <p:transition spd="slow" p14:dur="2000"/>
    </mc:Choice>
    <mc:Fallback>
      <p:transition spd="slow"/>
    </mc:Fallback>
  </mc:AlternateContent>
  <p:timing>
    <p:tnLst>
      <p:par>
        <p:cTn id="887" dur="indefinite" restart="never" nodeType="tmRoot">
          <p:childTnLst>
            <p:seq>
              <p:cTn id="888" dur="indefinite" nodeType="mainSeq">
                <p:childTnLst>
                  <p:par>
                    <p:cTn id="889" fill="hold">
                      <p:stCondLst>
                        <p:cond delay="indefinite"/>
                      </p:stCondLst>
                      <p:childTnLst>
                        <p:par>
                          <p:cTn id="890" fill="hold">
                            <p:stCondLst>
                              <p:cond delay="0"/>
                            </p:stCondLst>
                            <p:childTnLst>
                              <p:par>
                                <p:cTn id="891" nodeType="clickEffect" fill="hold" presetClass="entr" presetID="1">
                                  <p:stCondLst>
                                    <p:cond delay="0"/>
                                  </p:stCondLst>
                                  <p:childTnLst>
                                    <p:set>
                                      <p:cBhvr>
                                        <p:cTn id="892" dur="1" fill="hold">
                                          <p:stCondLst>
                                            <p:cond delay="0"/>
                                          </p:stCondLst>
                                        </p:cTn>
                                        <p:tgtEl>
                                          <p:spTgt spid="304"/>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305"/>
                                        </p:tgtEl>
                                        <p:attrNameLst>
                                          <p:attrName>style.visibility</p:attrName>
                                        </p:attrNameLst>
                                      </p:cBhvr>
                                      <p:to>
                                        <p:strVal val="visible"/>
                                      </p:to>
                                    </p:set>
                                  </p:childTnLst>
                                </p:cTn>
                              </p:par>
                              <p:par>
                                <p:cTn id="895" nodeType="withEffect" fill="hold" presetClass="entr" presetID="1">
                                  <p:stCondLst>
                                    <p:cond delay="0"/>
                                  </p:stCondLst>
                                  <p:childTnLst>
                                    <p:set>
                                      <p:cBhvr>
                                        <p:cTn id="896" dur="1" fill="hold">
                                          <p:stCondLst>
                                            <p:cond delay="0"/>
                                          </p:stCondLst>
                                        </p:cTn>
                                        <p:tgtEl>
                                          <p:spTgt spid="306"/>
                                        </p:tgtEl>
                                        <p:attrNameLst>
                                          <p:attrName>style.visibility</p:attrName>
                                        </p:attrNameLst>
                                      </p:cBhvr>
                                      <p:to>
                                        <p:strVal val="visible"/>
                                      </p:to>
                                    </p:set>
                                  </p:childTnLst>
                                </p:cTn>
                              </p:par>
                              <p:par>
                                <p:cTn id="897" nodeType="withEffect" fill="hold" presetClass="entr" presetID="1">
                                  <p:stCondLst>
                                    <p:cond delay="0"/>
                                  </p:stCondLst>
                                  <p:childTnLst>
                                    <p:set>
                                      <p:cBhvr>
                                        <p:cTn id="898" dur="1" fill="hold">
                                          <p:stCondLst>
                                            <p:cond delay="0"/>
                                          </p:stCondLst>
                                        </p:cTn>
                                        <p:tgtEl>
                                          <p:spTgt spid="307"/>
                                        </p:tgtEl>
                                        <p:attrNameLst>
                                          <p:attrName>style.visibility</p:attrName>
                                        </p:attrNameLst>
                                      </p:cBhvr>
                                      <p:to>
                                        <p:strVal val="visible"/>
                                      </p:to>
                                    </p:set>
                                  </p:childTnLst>
                                </p:cTn>
                              </p:par>
                              <p:par>
                                <p:cTn id="899" nodeType="withEffect" fill="hold" presetClass="entr" presetID="1">
                                  <p:stCondLst>
                                    <p:cond delay="0"/>
                                  </p:stCondLst>
                                  <p:childTnLst>
                                    <p:set>
                                      <p:cBhvr>
                                        <p:cTn id="900" dur="1" fill="hold">
                                          <p:stCondLst>
                                            <p:cond delay="0"/>
                                          </p:stCondLst>
                                        </p:cTn>
                                        <p:tgtEl>
                                          <p:spTgt spid="308"/>
                                        </p:tgtEl>
                                        <p:attrNameLst>
                                          <p:attrName>style.visibility</p:attrName>
                                        </p:attrNameLst>
                                      </p:cBhvr>
                                      <p:to>
                                        <p:strVal val="visible"/>
                                      </p:to>
                                    </p:set>
                                  </p:childTnLst>
                                </p:cTn>
                              </p:par>
                              <p:par>
                                <p:cTn id="901" nodeType="withEffect" fill="hold" presetClass="entr" presetID="1">
                                  <p:stCondLst>
                                    <p:cond delay="0"/>
                                  </p:stCondLst>
                                  <p:childTnLst>
                                    <p:set>
                                      <p:cBhvr>
                                        <p:cTn id="902" dur="1" fill="hold">
                                          <p:stCondLst>
                                            <p:cond delay="0"/>
                                          </p:stCondLst>
                                        </p:cTn>
                                        <p:tgtEl>
                                          <p:spTgt spid="303"/>
                                        </p:tgtEl>
                                        <p:attrNameLst>
                                          <p:attrName>style.visibility</p:attrName>
                                        </p:attrNameLst>
                                      </p:cBhvr>
                                      <p:to>
                                        <p:strVal val="visible"/>
                                      </p:to>
                                    </p:set>
                                  </p:childTnLst>
                                </p:cTn>
                              </p:par>
                            </p:childTnLst>
                          </p:cTn>
                        </p:par>
                      </p:childTnLst>
                    </p:cTn>
                  </p:par>
                  <p:par>
                    <p:cTn id="903" fill="hold">
                      <p:stCondLst>
                        <p:cond delay="indefinite"/>
                      </p:stCondLst>
                      <p:childTnLst>
                        <p:par>
                          <p:cTn id="904" fill="hold">
                            <p:stCondLst>
                              <p:cond delay="0"/>
                            </p:stCondLst>
                            <p:childTnLst>
                              <p:par>
                                <p:cTn id="905" nodeType="clickEffect" fill="hold" presetClass="entr" presetID="1">
                                  <p:stCondLst>
                                    <p:cond delay="0"/>
                                  </p:stCondLst>
                                  <p:childTnLst>
                                    <p:set>
                                      <p:cBhvr>
                                        <p:cTn id="906" dur="1" fill="hold">
                                          <p:stCondLst>
                                            <p:cond delay="0"/>
                                          </p:stCondLst>
                                        </p:cTn>
                                        <p:tgtEl>
                                          <p:spTgt spid="313"/>
                                        </p:tgtEl>
                                        <p:attrNameLst>
                                          <p:attrName>style.visibility</p:attrName>
                                        </p:attrNameLst>
                                      </p:cBhvr>
                                      <p:to>
                                        <p:strVal val="visible"/>
                                      </p:to>
                                    </p:set>
                                  </p:childTnLst>
                                </p:cTn>
                              </p:par>
                            </p:childTnLst>
                          </p:cTn>
                        </p:par>
                      </p:childTnLst>
                    </p:cTn>
                  </p:par>
                  <p:par>
                    <p:cTn id="907" fill="hold">
                      <p:stCondLst>
                        <p:cond delay="indefinite"/>
                      </p:stCondLst>
                      <p:childTnLst>
                        <p:par>
                          <p:cTn id="908" fill="hold">
                            <p:stCondLst>
                              <p:cond delay="0"/>
                            </p:stCondLst>
                            <p:childTnLst>
                              <p:par>
                                <p:cTn id="909" nodeType="clickEffect" fill="hold" presetClass="entr" presetID="1">
                                  <p:stCondLst>
                                    <p:cond delay="0"/>
                                  </p:stCondLst>
                                  <p:childTnLst>
                                    <p:set>
                                      <p:cBhvr>
                                        <p:cTn id="910" dur="1" fill="hold">
                                          <p:stCondLst>
                                            <p:cond delay="0"/>
                                          </p:stCondLst>
                                        </p:cTn>
                                        <p:tgtEl>
                                          <p:spTgt spid="302"/>
                                        </p:tgtEl>
                                        <p:attrNameLst>
                                          <p:attrName>style.visibility</p:attrName>
                                        </p:attrNameLst>
                                      </p:cBhvr>
                                      <p:to>
                                        <p:strVal val="visible"/>
                                      </p:to>
                                    </p:set>
                                  </p:childTnLst>
                                </p:cTn>
                              </p:par>
                              <p:par>
                                <p:cTn id="911" nodeType="withEffect" fill="hold" presetClass="entr" presetID="1">
                                  <p:stCondLst>
                                    <p:cond delay="0"/>
                                  </p:stCondLst>
                                  <p:childTnLst>
                                    <p:set>
                                      <p:cBhvr>
                                        <p:cTn id="912" dur="1" fill="hold">
                                          <p:stCondLst>
                                            <p:cond delay="0"/>
                                          </p:stCondLst>
                                        </p:cTn>
                                        <p:tgtEl>
                                          <p:spTgt spid="309"/>
                                        </p:tgtEl>
                                        <p:attrNameLst>
                                          <p:attrName>style.visibility</p:attrName>
                                        </p:attrNameLst>
                                      </p:cBhvr>
                                      <p:to>
                                        <p:strVal val="visible"/>
                                      </p:to>
                                    </p:set>
                                  </p:childTnLst>
                                </p:cTn>
                              </p:par>
                              <p:par>
                                <p:cTn id="913" nodeType="withEffect" fill="hold" presetClass="entr" presetID="1">
                                  <p:stCondLst>
                                    <p:cond delay="0"/>
                                  </p:stCondLst>
                                  <p:childTnLst>
                                    <p:set>
                                      <p:cBhvr>
                                        <p:cTn id="914" dur="1" fill="hold">
                                          <p:stCondLst>
                                            <p:cond delay="0"/>
                                          </p:stCondLst>
                                        </p:cTn>
                                        <p:tgtEl>
                                          <p:spTgt spid="310"/>
                                        </p:tgtEl>
                                        <p:attrNameLst>
                                          <p:attrName>style.visibility</p:attrName>
                                        </p:attrNameLst>
                                      </p:cBhvr>
                                      <p:to>
                                        <p:strVal val="visible"/>
                                      </p:to>
                                    </p:set>
                                  </p:childTnLst>
                                </p:cTn>
                              </p:par>
                              <p:par>
                                <p:cTn id="915" nodeType="withEffect" fill="hold" presetClass="entr" presetID="1">
                                  <p:stCondLst>
                                    <p:cond delay="0"/>
                                  </p:stCondLst>
                                  <p:childTnLst>
                                    <p:set>
                                      <p:cBhvr>
                                        <p:cTn id="916" dur="1" fill="hold">
                                          <p:stCondLst>
                                            <p:cond delay="0"/>
                                          </p:stCondLst>
                                        </p:cTn>
                                        <p:tgtEl>
                                          <p:spTgt spid="311"/>
                                        </p:tgtEl>
                                        <p:attrNameLst>
                                          <p:attrName>style.visibility</p:attrName>
                                        </p:attrNameLst>
                                      </p:cBhvr>
                                      <p:to>
                                        <p:strVal val="visible"/>
                                      </p:to>
                                    </p:set>
                                  </p:childTnLst>
                                </p:cTn>
                              </p:par>
                              <p:par>
                                <p:cTn id="917" nodeType="withEffect" fill="hold" presetClass="entr" presetID="1">
                                  <p:stCondLst>
                                    <p:cond delay="0"/>
                                  </p:stCondLst>
                                  <p:childTnLst>
                                    <p:set>
                                      <p:cBhvr>
                                        <p:cTn id="918" dur="1" fill="hold">
                                          <p:stCondLst>
                                            <p:cond delay="0"/>
                                          </p:stCondLst>
                                        </p:cTn>
                                        <p:tgtEl>
                                          <p:spTgt spid="312"/>
                                        </p:tgtEl>
                                        <p:attrNameLst>
                                          <p:attrName>style.visibility</p:attrName>
                                        </p:attrNameLst>
                                      </p:cBhvr>
                                      <p:to>
                                        <p:strVal val="visible"/>
                                      </p:to>
                                    </p:set>
                                  </p:childTnLst>
                                </p:cTn>
                              </p:par>
                              <p:par>
                                <p:cTn id="919" nodeType="withEffect" fill="hold" presetClass="entr" presetID="1">
                                  <p:stCondLst>
                                    <p:cond delay="0"/>
                                  </p:stCondLst>
                                  <p:childTnLst>
                                    <p:set>
                                      <p:cBhvr>
                                        <p:cTn id="920" dur="1" fill="hold">
                                          <p:stCondLst>
                                            <p:cond delay="0"/>
                                          </p:stCondLst>
                                        </p:cTn>
                                        <p:tgtEl>
                                          <p:spTgt spid="316"/>
                                        </p:tgtEl>
                                        <p:attrNameLst>
                                          <p:attrName>style.visibility</p:attrName>
                                        </p:attrNameLst>
                                      </p:cBhvr>
                                      <p:to>
                                        <p:strVal val="visible"/>
                                      </p:to>
                                    </p:set>
                                  </p:childTnLst>
                                </p:cTn>
                              </p:par>
                              <p:par>
                                <p:cTn id="921" nodeType="withEffect" fill="hold" presetClass="entr" presetID="1">
                                  <p:stCondLst>
                                    <p:cond delay="0"/>
                                  </p:stCondLst>
                                  <p:childTnLst>
                                    <p:set>
                                      <p:cBhvr>
                                        <p:cTn id="922" dur="1" fill="hold">
                                          <p:stCondLst>
                                            <p:cond delay="0"/>
                                          </p:stCondLst>
                                        </p:cTn>
                                        <p:tgtEl>
                                          <p:spTgt spid="317"/>
                                        </p:tgtEl>
                                        <p:attrNameLst>
                                          <p:attrName>style.visibility</p:attrName>
                                        </p:attrNameLst>
                                      </p:cBhvr>
                                      <p:to>
                                        <p:strVal val="visible"/>
                                      </p:to>
                                    </p:set>
                                  </p:childTnLst>
                                </p:cTn>
                              </p:par>
                              <p:par>
                                <p:cTn id="923" nodeType="withEffect" fill="hold" presetClass="entr" presetID="1">
                                  <p:stCondLst>
                                    <p:cond delay="0"/>
                                  </p:stCondLst>
                                  <p:childTnLst>
                                    <p:set>
                                      <p:cBhvr>
                                        <p:cTn id="924" dur="1" fill="hold">
                                          <p:stCondLst>
                                            <p:cond delay="0"/>
                                          </p:stCondLst>
                                        </p:cTn>
                                        <p:tgtEl>
                                          <p:spTgt spid="318"/>
                                        </p:tgtEl>
                                        <p:attrNameLst>
                                          <p:attrName>style.visibility</p:attrName>
                                        </p:attrNameLst>
                                      </p:cBhvr>
                                      <p:to>
                                        <p:strVal val="visible"/>
                                      </p:to>
                                    </p:set>
                                  </p:childTnLst>
                                </p:cTn>
                              </p:par>
                              <p:par>
                                <p:cTn id="925" nodeType="withEffect" fill="hold" presetClass="entr" presetID="1">
                                  <p:stCondLst>
                                    <p:cond delay="0"/>
                                  </p:stCondLst>
                                  <p:childTnLst>
                                    <p:set>
                                      <p:cBhvr>
                                        <p:cTn id="926"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Explicit Example</a:t>
            </a:r>
            <a:endParaRPr b="0" lang="en-US" sz="3600" spc="-1" strike="noStrike">
              <a:solidFill>
                <a:srgbClr val="000000"/>
              </a:solidFill>
              <a:latin typeface="Arial"/>
            </a:endParaRPr>
          </a:p>
        </p:txBody>
      </p:sp>
      <p:sp>
        <p:nvSpPr>
          <p:cNvPr id="321"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Now, assume we have </a:t>
            </a:r>
            <a:r>
              <a:rPr b="1" lang="en-US" sz="2000" spc="-1" strike="noStrike">
                <a:solidFill>
                  <a:srgbClr val="d1282e"/>
                </a:solidFill>
                <a:latin typeface="Arial"/>
              </a:rPr>
              <a:t>weights</a:t>
            </a:r>
            <a:r>
              <a:rPr b="1" lang="en-US" sz="2000" spc="-1" strike="noStrike">
                <a:solidFill>
                  <a:srgbClr val="000000"/>
                </a:solidFill>
                <a:latin typeface="Arial"/>
              </a:rPr>
              <a:t> </a:t>
            </a:r>
            <a:r>
              <a:rPr b="1" i="1" lang="el-GR" sz="2000" spc="-1" strike="noStrike">
                <a:solidFill>
                  <a:srgbClr val="000000"/>
                </a:solidFill>
                <a:latin typeface="Arial"/>
              </a:rPr>
              <a:t>θ</a:t>
            </a:r>
            <a:r>
              <a:rPr b="1" i="1" lang="en-US" sz="2000" spc="-1" strike="noStrike">
                <a:solidFill>
                  <a:srgbClr val="000000"/>
                </a:solidFill>
                <a:latin typeface="Arial"/>
              </a:rPr>
              <a:t> </a:t>
            </a:r>
            <a:r>
              <a:rPr b="1" lang="en-US" sz="2000" spc="-1" strike="noStrike">
                <a:solidFill>
                  <a:srgbClr val="000000"/>
                </a:solidFill>
                <a:latin typeface="Arial"/>
              </a:rPr>
              <a:t>for each feature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i="1" lang="en-US" sz="2000" spc="-1" strike="noStrike">
                <a:solidFill>
                  <a:srgbClr val="000000"/>
                </a:solidFill>
                <a:latin typeface="Arial"/>
              </a:rPr>
              <a:t>	</a:t>
            </a:r>
            <a:r>
              <a:rPr b="1" i="1" lang="el-GR" sz="1400" spc="-1" strike="noStrike">
                <a:solidFill>
                  <a:srgbClr val="000000"/>
                </a:solidFill>
                <a:latin typeface="Arial"/>
              </a:rPr>
              <a:t>θ</a:t>
            </a:r>
            <a:r>
              <a:rPr b="0" i="1"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&lt;I, hates_cats&gt; = 0, &lt;I, likes_cats&gt; = 0,</a:t>
            </a:r>
            <a:endParaRPr b="1" lang="en-US" sz="1400" spc="-1" strike="noStrike">
              <a:solidFill>
                <a:srgbClr val="000000"/>
              </a:solidFill>
              <a:latin typeface="Arial"/>
            </a:endParaRPr>
          </a:p>
          <a:p>
            <a:pPr>
              <a:lnSpc>
                <a:spcPct val="100000"/>
              </a:lnSpc>
              <a:spcBef>
                <a:spcPts val="281"/>
              </a:spcBef>
              <a:spcAft>
                <a:spcPts val="601"/>
              </a:spcAft>
              <a:buNone/>
              <a:tabLst>
                <a:tab algn="l" pos="0"/>
              </a:tabLst>
            </a:pPr>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&lt;like, hates_cats&gt; = -1, &lt;like, likes_cats&gt; = +1,</a:t>
            </a:r>
            <a:endParaRPr b="1" lang="en-US" sz="1400" spc="-1" strike="noStrike">
              <a:solidFill>
                <a:srgbClr val="000000"/>
              </a:solidFill>
              <a:latin typeface="Arial"/>
            </a:endParaRPr>
          </a:p>
          <a:p>
            <a:pPr>
              <a:lnSpc>
                <a:spcPct val="100000"/>
              </a:lnSpc>
              <a:spcBef>
                <a:spcPts val="281"/>
              </a:spcBef>
              <a:spcAft>
                <a:spcPts val="601"/>
              </a:spcAft>
              <a:buNone/>
              <a:tabLst>
                <a:tab algn="l" pos="0"/>
              </a:tabLst>
            </a:pPr>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&lt;hate, hates_cats&gt; = +1, &lt;hate, likes_cats&gt; = -1,</a:t>
            </a:r>
            <a:endParaRPr b="1" lang="en-US" sz="1400" spc="-1" strike="noStrike">
              <a:solidFill>
                <a:srgbClr val="000000"/>
              </a:solidFill>
              <a:latin typeface="Arial"/>
            </a:endParaRPr>
          </a:p>
          <a:p>
            <a:pPr>
              <a:lnSpc>
                <a:spcPct val="100000"/>
              </a:lnSpc>
              <a:spcBef>
                <a:spcPts val="281"/>
              </a:spcBef>
              <a:spcAft>
                <a:spcPts val="601"/>
              </a:spcAft>
              <a:buNone/>
              <a:tabLst>
                <a:tab algn="l" pos="0"/>
              </a:tabLst>
            </a:pPr>
            <a:r>
              <a:rPr b="0" lang="en-US" sz="1400" spc="-1" strike="noStrike">
                <a:solidFill>
                  <a:srgbClr val="000000"/>
                </a:solidFill>
                <a:latin typeface="Arial"/>
              </a:rPr>
              <a:t>	</a:t>
            </a:r>
            <a:r>
              <a:rPr b="0" lang="en-US" sz="1400" spc="-1" strike="noStrike">
                <a:solidFill>
                  <a:srgbClr val="000000"/>
                </a:solidFill>
                <a:latin typeface="Arial"/>
              </a:rPr>
              <a:t>	</a:t>
            </a:r>
            <a:r>
              <a:rPr b="0" lang="en-US" sz="1400" spc="-1" strike="noStrike">
                <a:solidFill>
                  <a:srgbClr val="000000"/>
                </a:solidFill>
                <a:latin typeface="Arial"/>
              </a:rPr>
              <a:t>&lt;cats, hates_cats&gt; = -0.1, &lt;cats, likes_cats = +0.5&gt;</a:t>
            </a:r>
            <a:r>
              <a:rPr b="0" lang="en-US" sz="1400" spc="-1" strike="noStrike">
                <a:solidFill>
                  <a:srgbClr val="000000"/>
                </a:solidFill>
                <a:latin typeface="Arial"/>
              </a:rPr>
              <a:t>	</a:t>
            </a:r>
            <a:r>
              <a:rPr b="0" lang="en-US" sz="1400" spc="-1" strike="noStrike">
                <a:solidFill>
                  <a:srgbClr val="000000"/>
                </a:solidFill>
                <a:latin typeface="Arial"/>
              </a:rPr>
              <a:t>}</a:t>
            </a:r>
            <a:endParaRPr b="1" lang="en-US" sz="14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Write weights as vector that aligns with feature mapping:</a:t>
            </a:r>
            <a:endParaRPr b="1" lang="en-US" sz="2000" spc="-1" strike="noStrike">
              <a:solidFill>
                <a:srgbClr val="000000"/>
              </a:solidFill>
              <a:latin typeface="Arial"/>
            </a:endParaRPr>
          </a:p>
        </p:txBody>
      </p:sp>
      <p:graphicFrame>
        <p:nvGraphicFramePr>
          <p:cNvPr id="322" name="Table 4"/>
          <p:cNvGraphicFramePr/>
          <p:nvPr/>
        </p:nvGraphicFramePr>
        <p:xfrm>
          <a:off x="4565160" y="4638600"/>
          <a:ext cx="5439240" cy="2061720"/>
        </p:xfrm>
        <a:graphic>
          <a:graphicData uri="http://schemas.openxmlformats.org/drawingml/2006/table">
            <a:tbl>
              <a:tblPr/>
              <a:tblGrid>
                <a:gridCol w="604080"/>
                <a:gridCol w="604080"/>
                <a:gridCol w="604080"/>
                <a:gridCol w="604080"/>
                <a:gridCol w="604080"/>
                <a:gridCol w="604080"/>
                <a:gridCol w="604080"/>
                <a:gridCol w="604080"/>
                <a:gridCol w="606600"/>
              </a:tblGrid>
              <a:tr h="619200">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I</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like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hate</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cats</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200" spc="-1" strike="noStrike">
                          <a:solidFill>
                            <a:srgbClr val="ffffff"/>
                          </a:solidFill>
                          <a:latin typeface="Arial"/>
                        </a:rPr>
                        <a:t>--</a:t>
                      </a:r>
                      <a:endParaRPr b="0" lang="en-US"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7d3d4"/>
                    </a:solidFill>
                  </a:tcPr>
                </a:tc>
              </a:tr>
              <a:tr h="35712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r>
              <a:tr h="35748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0f0e9"/>
                    </a:solidFill>
                  </a:tcPr>
                </a:tc>
              </a:tr>
            </a:tbl>
          </a:graphicData>
        </a:graphic>
      </p:graphicFrame>
      <p:sp>
        <p:nvSpPr>
          <p:cNvPr id="323" name="TextBox 5"/>
          <p:cNvSpPr/>
          <p:nvPr/>
        </p:nvSpPr>
        <p:spPr>
          <a:xfrm>
            <a:off x="1576440" y="529236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1</a:t>
            </a:r>
            <a:r>
              <a:rPr b="0" lang="en-US" sz="1800" spc="-1" strike="noStrike">
                <a:solidFill>
                  <a:srgbClr val="000000"/>
                </a:solidFill>
                <a:latin typeface="Arial"/>
              </a:rPr>
              <a:t>, y = hates_cats = 0) =</a:t>
            </a:r>
            <a:endParaRPr b="0" lang="en-US" sz="1800" spc="-1" strike="noStrike">
              <a:latin typeface="Arial"/>
            </a:endParaRPr>
          </a:p>
        </p:txBody>
      </p:sp>
      <p:sp>
        <p:nvSpPr>
          <p:cNvPr id="324" name="TextBox 6"/>
          <p:cNvSpPr/>
          <p:nvPr/>
        </p:nvSpPr>
        <p:spPr>
          <a:xfrm>
            <a:off x="1576440" y="565704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1</a:t>
            </a:r>
            <a:r>
              <a:rPr b="0" lang="en-US" sz="1800" spc="-1" strike="noStrike">
                <a:solidFill>
                  <a:srgbClr val="000000"/>
                </a:solidFill>
                <a:latin typeface="Arial"/>
              </a:rPr>
              <a:t>, y = likes_cats = 1) =</a:t>
            </a:r>
            <a:endParaRPr b="0" lang="en-US" sz="1800" spc="-1" strike="noStrike">
              <a:latin typeface="Arial"/>
            </a:endParaRPr>
          </a:p>
        </p:txBody>
      </p:sp>
      <p:sp>
        <p:nvSpPr>
          <p:cNvPr id="325" name="TextBox 7"/>
          <p:cNvSpPr/>
          <p:nvPr/>
        </p:nvSpPr>
        <p:spPr>
          <a:xfrm>
            <a:off x="1576440" y="598284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2</a:t>
            </a:r>
            <a:r>
              <a:rPr b="0" lang="en-US" sz="1800" spc="-1" strike="noStrike">
                <a:solidFill>
                  <a:srgbClr val="000000"/>
                </a:solidFill>
                <a:latin typeface="Arial"/>
              </a:rPr>
              <a:t>, y = hates_cats = 0) =</a:t>
            </a:r>
            <a:endParaRPr b="0" lang="en-US" sz="1800" spc="-1" strike="noStrike">
              <a:latin typeface="Arial"/>
            </a:endParaRPr>
          </a:p>
        </p:txBody>
      </p:sp>
      <p:sp>
        <p:nvSpPr>
          <p:cNvPr id="326" name="TextBox 8"/>
          <p:cNvSpPr/>
          <p:nvPr/>
        </p:nvSpPr>
        <p:spPr>
          <a:xfrm>
            <a:off x="1576440" y="6347520"/>
            <a:ext cx="2988000" cy="401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2</a:t>
            </a:r>
            <a:r>
              <a:rPr b="0" lang="en-US" sz="1800" spc="-1" strike="noStrike">
                <a:solidFill>
                  <a:srgbClr val="000000"/>
                </a:solidFill>
                <a:latin typeface="Arial"/>
              </a:rPr>
              <a:t>, y = likes_cats = 1) =</a:t>
            </a:r>
            <a:endParaRPr b="0" lang="en-US" sz="1800" spc="-1" strike="noStrike">
              <a:latin typeface="Arial"/>
            </a:endParaRPr>
          </a:p>
        </p:txBody>
      </p:sp>
      <p:graphicFrame>
        <p:nvGraphicFramePr>
          <p:cNvPr id="327" name="Table 9"/>
          <p:cNvGraphicFramePr/>
          <p:nvPr/>
        </p:nvGraphicFramePr>
        <p:xfrm>
          <a:off x="4565160" y="4267800"/>
          <a:ext cx="5439240" cy="370440"/>
        </p:xfrm>
        <a:graphic>
          <a:graphicData uri="http://schemas.openxmlformats.org/drawingml/2006/table">
            <a:tbl>
              <a:tblPr/>
              <a:tblGrid>
                <a:gridCol w="604080"/>
                <a:gridCol w="604080"/>
                <a:gridCol w="604080"/>
                <a:gridCol w="604080"/>
                <a:gridCol w="604080"/>
                <a:gridCol w="604080"/>
                <a:gridCol w="604080"/>
                <a:gridCol w="604080"/>
                <a:gridCol w="606600"/>
              </a:tblGrid>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0.5</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bl>
          </a:graphicData>
        </a:graphic>
      </p:graphicFrame>
      <p:sp>
        <p:nvSpPr>
          <p:cNvPr id="328" name="TextBox 10"/>
          <p:cNvSpPr/>
          <p:nvPr/>
        </p:nvSpPr>
        <p:spPr>
          <a:xfrm>
            <a:off x="1576440" y="4283280"/>
            <a:ext cx="298800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i="1" lang="en-US" sz="1800" spc="-1" strike="noStrike">
                <a:solidFill>
                  <a:srgbClr val="000000"/>
                </a:solidFill>
                <a:latin typeface="Arial"/>
              </a:rPr>
              <a:t> </a:t>
            </a:r>
            <a:r>
              <a:rPr b="0" lang="en-US" sz="1800" spc="-1" strike="noStrike">
                <a:solidFill>
                  <a:srgbClr val="000000"/>
                </a:solidFill>
                <a:latin typeface="Arial"/>
              </a:rPr>
              <a:t>Parameter vector </a:t>
            </a:r>
            <a:r>
              <a:rPr b="1" i="1" lang="el-GR" sz="1800" spc="-1" strike="noStrike">
                <a:solidFill>
                  <a:srgbClr val="000000"/>
                </a:solidFill>
                <a:latin typeface="Arial"/>
              </a:rPr>
              <a:t>θ</a:t>
            </a:r>
            <a:r>
              <a:rPr b="0" lang="en-US" sz="1800" spc="-1" strike="noStrike" baseline="30000">
                <a:solidFill>
                  <a:srgbClr val="000000"/>
                </a:solidFill>
                <a:latin typeface="Arial"/>
              </a:rPr>
              <a:t> T</a:t>
            </a:r>
            <a:r>
              <a:rPr b="0" i="1" lang="en-US" sz="1800" spc="-1" strike="noStrike">
                <a:solidFill>
                  <a:srgbClr val="000000"/>
                </a:solidFill>
                <a:latin typeface="Arial"/>
              </a:rPr>
              <a:t> =</a:t>
            </a:r>
            <a:endParaRPr b="0" lang="en-US" sz="1800" spc="-1" strike="noStrike">
              <a:latin typeface="Arial"/>
            </a:endParaRPr>
          </a:p>
        </p:txBody>
      </p:sp>
      <p:sp>
        <p:nvSpPr>
          <p:cNvPr id="329" name="TextBox 11"/>
          <p:cNvSpPr/>
          <p:nvPr/>
        </p:nvSpPr>
        <p:spPr>
          <a:xfrm>
            <a:off x="4575240" y="3928680"/>
            <a:ext cx="22197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y=0: hates_cats</a:t>
            </a:r>
            <a:endParaRPr b="0" lang="en-US" sz="1800" spc="-1" strike="noStrike">
              <a:latin typeface="Arial"/>
            </a:endParaRPr>
          </a:p>
        </p:txBody>
      </p:sp>
      <p:sp>
        <p:nvSpPr>
          <p:cNvPr id="330" name="TextBox 12"/>
          <p:cNvSpPr/>
          <p:nvPr/>
        </p:nvSpPr>
        <p:spPr>
          <a:xfrm>
            <a:off x="6795360" y="3928680"/>
            <a:ext cx="250560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 </a:t>
            </a:r>
            <a:r>
              <a:rPr b="0" i="1" lang="en-US" sz="1800" spc="-1" strike="noStrike">
                <a:solidFill>
                  <a:srgbClr val="000000"/>
                </a:solidFill>
                <a:latin typeface="Arial"/>
              </a:rPr>
              <a:t>y=1: likes_cats</a:t>
            </a:r>
            <a:endParaRPr b="0" lang="en-US" sz="1800" spc="-1" strike="noStrike">
              <a:latin typeface="Arial"/>
            </a:endParaRPr>
          </a:p>
        </p:txBody>
      </p:sp>
      <p:sp>
        <p:nvSpPr>
          <p:cNvPr id="331" name="TextBox 13"/>
          <p:cNvSpPr/>
          <p:nvPr/>
        </p:nvSpPr>
        <p:spPr>
          <a:xfrm>
            <a:off x="9300960" y="3932280"/>
            <a:ext cx="7027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rPr>
              <a:t>(1)</a:t>
            </a:r>
            <a:endParaRPr b="0" lang="en-US" sz="1800" spc="-1" strike="noStrike">
              <a:latin typeface="Arial"/>
            </a:endParaRPr>
          </a:p>
        </p:txBody>
      </p:sp>
      <p:sp>
        <p:nvSpPr>
          <p:cNvPr id="4" name="PlaceHolder 3"/>
          <p:cNvSpPr>
            <a:spLocks noGrp="1"/>
          </p:cNvSpPr>
          <p:nvPr>
            <p:ph type="sldNum" idx="6"/>
          </p:nvPr>
        </p:nvSpPr>
        <p:spPr/>
        <p:txBody>
          <a:bodyPr/>
          <a:p>
            <a:fld id="{3EDBE32A-6D0F-4AE3-9417-B60C479D5E52}" type="slidenum">
              <a:t>41</a:t>
            </a:fld>
          </a:p>
        </p:txBody>
      </p:sp>
    </p:spTree>
  </p:cSld>
  <mc:AlternateContent>
    <mc:Choice Requires="p14">
      <p:transition spd="slow" p14:dur="2000"/>
    </mc:Choice>
    <mc:Fallback>
      <p:transition spd="slow"/>
    </mc:Fallback>
  </mc:AlternateContent>
  <p:timing>
    <p:tnLst>
      <p:par>
        <p:cTn id="927" dur="indefinite" restart="never" nodeType="tmRoot">
          <p:childTnLst>
            <p:seq>
              <p:cTn id="928" dur="indefinite" nodeType="mainSeq">
                <p:childTnLst>
                  <p:par>
                    <p:cTn id="929" fill="hold">
                      <p:stCondLst>
                        <p:cond delay="indefinite"/>
                      </p:stCondLst>
                      <p:childTnLst>
                        <p:par>
                          <p:cTn id="930" fill="hold">
                            <p:stCondLst>
                              <p:cond delay="0"/>
                            </p:stCondLst>
                            <p:childTnLst>
                              <p:par>
                                <p:cTn id="931" nodeType="clickEffect" fill="hold" presetClass="entr" presetID="1">
                                  <p:stCondLst>
                                    <p:cond delay="0"/>
                                  </p:stCondLst>
                                  <p:childTnLst>
                                    <p:set>
                                      <p:cBhvr>
                                        <p:cTn id="932" dur="1" fill="hold">
                                          <p:stCondLst>
                                            <p:cond delay="0"/>
                                          </p:stCondLst>
                                        </p:cTn>
                                        <p:tgtEl>
                                          <p:spTgt spid="321">
                                            <p:txEl>
                                              <p:pRg st="0" end="0"/>
                                            </p:txEl>
                                          </p:spTgt>
                                        </p:tgtEl>
                                        <p:attrNameLst>
                                          <p:attrName>style.visibility</p:attrName>
                                        </p:attrNameLst>
                                      </p:cBhvr>
                                      <p:to>
                                        <p:strVal val="visible"/>
                                      </p:to>
                                    </p:set>
                                  </p:childTnLst>
                                </p:cTn>
                              </p:par>
                            </p:childTnLst>
                          </p:cTn>
                        </p:par>
                      </p:childTnLst>
                    </p:cTn>
                  </p:par>
                  <p:par>
                    <p:cTn id="933" fill="hold">
                      <p:stCondLst>
                        <p:cond delay="indefinite"/>
                      </p:stCondLst>
                      <p:childTnLst>
                        <p:par>
                          <p:cTn id="934" fill="hold">
                            <p:stCondLst>
                              <p:cond delay="0"/>
                            </p:stCondLst>
                            <p:childTnLst>
                              <p:par>
                                <p:cTn id="935" nodeType="clickEffect" fill="hold" presetClass="entr" presetID="1">
                                  <p:stCondLst>
                                    <p:cond delay="0"/>
                                  </p:stCondLst>
                                  <p:childTnLst>
                                    <p:set>
                                      <p:cBhvr>
                                        <p:cTn id="936" dur="1" fill="hold">
                                          <p:stCondLst>
                                            <p:cond delay="0"/>
                                          </p:stCondLst>
                                        </p:cTn>
                                        <p:tgtEl>
                                          <p:spTgt spid="321">
                                            <p:txEl>
                                              <p:pRg st="1" end="1"/>
                                            </p:txEl>
                                          </p:spTgt>
                                        </p:tgtEl>
                                        <p:attrNameLst>
                                          <p:attrName>style.visibility</p:attrName>
                                        </p:attrNameLst>
                                      </p:cBhvr>
                                      <p:to>
                                        <p:strVal val="visible"/>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1">
                                  <p:stCondLst>
                                    <p:cond delay="0"/>
                                  </p:stCondLst>
                                  <p:childTnLst>
                                    <p:set>
                                      <p:cBhvr>
                                        <p:cTn id="940" dur="1" fill="hold">
                                          <p:stCondLst>
                                            <p:cond delay="0"/>
                                          </p:stCondLst>
                                        </p:cTn>
                                        <p:tgtEl>
                                          <p:spTgt spid="321">
                                            <p:txEl>
                                              <p:pRg st="2" end="2"/>
                                            </p:txEl>
                                          </p:spTgt>
                                        </p:tgtEl>
                                        <p:attrNameLst>
                                          <p:attrName>style.visibility</p:attrName>
                                        </p:attrNameLst>
                                      </p:cBhvr>
                                      <p:to>
                                        <p:strVal val="visible"/>
                                      </p:to>
                                    </p:set>
                                  </p:childTnLst>
                                </p:cTn>
                              </p:par>
                            </p:childTnLst>
                          </p:cTn>
                        </p:par>
                      </p:childTnLst>
                    </p:cTn>
                  </p:par>
                  <p:par>
                    <p:cTn id="941" fill="hold">
                      <p:stCondLst>
                        <p:cond delay="indefinite"/>
                      </p:stCondLst>
                      <p:childTnLst>
                        <p:par>
                          <p:cTn id="942" fill="hold">
                            <p:stCondLst>
                              <p:cond delay="0"/>
                            </p:stCondLst>
                            <p:childTnLst>
                              <p:par>
                                <p:cTn id="943" nodeType="clickEffect" fill="hold" presetClass="entr" presetID="1">
                                  <p:stCondLst>
                                    <p:cond delay="0"/>
                                  </p:stCondLst>
                                  <p:childTnLst>
                                    <p:set>
                                      <p:cBhvr>
                                        <p:cTn id="944" dur="1" fill="hold">
                                          <p:stCondLst>
                                            <p:cond delay="0"/>
                                          </p:stCondLst>
                                        </p:cTn>
                                        <p:tgtEl>
                                          <p:spTgt spid="321">
                                            <p:txEl>
                                              <p:pRg st="3" end="3"/>
                                            </p:txEl>
                                          </p:spTgt>
                                        </p:tgtEl>
                                        <p:attrNameLst>
                                          <p:attrName>style.visibility</p:attrName>
                                        </p:attrNameLst>
                                      </p:cBhvr>
                                      <p:to>
                                        <p:strVal val="visible"/>
                                      </p:to>
                                    </p:set>
                                  </p:childTnLst>
                                </p:cTn>
                              </p:par>
                            </p:childTnLst>
                          </p:cTn>
                        </p:par>
                      </p:childTnLst>
                    </p:cTn>
                  </p:par>
                  <p:par>
                    <p:cTn id="945" fill="hold">
                      <p:stCondLst>
                        <p:cond delay="indefinite"/>
                      </p:stCondLst>
                      <p:childTnLst>
                        <p:par>
                          <p:cTn id="946" fill="hold">
                            <p:stCondLst>
                              <p:cond delay="0"/>
                            </p:stCondLst>
                            <p:childTnLst>
                              <p:par>
                                <p:cTn id="947" nodeType="clickEffect" fill="hold" presetClass="entr" presetID="1">
                                  <p:stCondLst>
                                    <p:cond delay="0"/>
                                  </p:stCondLst>
                                  <p:childTnLst>
                                    <p:set>
                                      <p:cBhvr>
                                        <p:cTn id="948" dur="1" fill="hold">
                                          <p:stCondLst>
                                            <p:cond delay="0"/>
                                          </p:stCondLst>
                                        </p:cTn>
                                        <p:tgtEl>
                                          <p:spTgt spid="321">
                                            <p:txEl>
                                              <p:pRg st="4" end="4"/>
                                            </p:txEl>
                                          </p:spTgt>
                                        </p:tgtEl>
                                        <p:attrNameLst>
                                          <p:attrName>style.visibility</p:attrName>
                                        </p:attrNameLst>
                                      </p:cBhvr>
                                      <p:to>
                                        <p:strVal val="visible"/>
                                      </p:to>
                                    </p:set>
                                  </p:childTnLst>
                                </p:cTn>
                              </p:par>
                            </p:childTnLst>
                          </p:cTn>
                        </p:par>
                      </p:childTnLst>
                    </p:cTn>
                  </p:par>
                  <p:par>
                    <p:cTn id="949" fill="hold">
                      <p:stCondLst>
                        <p:cond delay="indefinite"/>
                      </p:stCondLst>
                      <p:childTnLst>
                        <p:par>
                          <p:cTn id="950" fill="hold">
                            <p:stCondLst>
                              <p:cond delay="0"/>
                            </p:stCondLst>
                            <p:childTnLst>
                              <p:par>
                                <p:cTn id="951" nodeType="clickEffect" fill="hold" presetClass="entr" presetID="1">
                                  <p:stCondLst>
                                    <p:cond delay="0"/>
                                  </p:stCondLst>
                                  <p:childTnLst>
                                    <p:set>
                                      <p:cBhvr>
                                        <p:cTn id="952" dur="1" fill="hold">
                                          <p:stCondLst>
                                            <p:cond delay="0"/>
                                          </p:stCondLst>
                                        </p:cTn>
                                        <p:tgtEl>
                                          <p:spTgt spid="321">
                                            <p:txEl>
                                              <p:pRg st="5" end="5"/>
                                            </p:txEl>
                                          </p:spTgt>
                                        </p:tgtEl>
                                        <p:attrNameLst>
                                          <p:attrName>style.visibility</p:attrName>
                                        </p:attrNameLst>
                                      </p:cBhvr>
                                      <p:to>
                                        <p:strVal val="visible"/>
                                      </p:to>
                                    </p:set>
                                  </p:childTnLst>
                                </p:cTn>
                              </p:par>
                            </p:childTnLst>
                          </p:cTn>
                        </p:par>
                      </p:childTnLst>
                    </p:cTn>
                  </p:par>
                  <p:par>
                    <p:cTn id="953" fill="hold">
                      <p:stCondLst>
                        <p:cond delay="indefinite"/>
                      </p:stCondLst>
                      <p:childTnLst>
                        <p:par>
                          <p:cTn id="954" fill="hold">
                            <p:stCondLst>
                              <p:cond delay="0"/>
                            </p:stCondLst>
                            <p:childTnLst>
                              <p:par>
                                <p:cTn id="955" nodeType="clickEffect" fill="hold" presetClass="entr" presetID="1">
                                  <p:stCondLst>
                                    <p:cond delay="0"/>
                                  </p:stCondLst>
                                  <p:childTnLst>
                                    <p:set>
                                      <p:cBhvr>
                                        <p:cTn id="956" dur="1" fill="hold">
                                          <p:stCondLst>
                                            <p:cond delay="0"/>
                                          </p:stCondLst>
                                        </p:cTn>
                                        <p:tgtEl>
                                          <p:spTgt spid="322"/>
                                        </p:tgtEl>
                                        <p:attrNameLst>
                                          <p:attrName>style.visibility</p:attrName>
                                        </p:attrNameLst>
                                      </p:cBhvr>
                                      <p:to>
                                        <p:strVal val="visible"/>
                                      </p:to>
                                    </p:set>
                                  </p:childTnLst>
                                </p:cTn>
                              </p:par>
                              <p:par>
                                <p:cTn id="957" nodeType="withEffect" fill="hold" presetClass="entr" presetID="1">
                                  <p:stCondLst>
                                    <p:cond delay="0"/>
                                  </p:stCondLst>
                                  <p:childTnLst>
                                    <p:set>
                                      <p:cBhvr>
                                        <p:cTn id="958" dur="1" fill="hold">
                                          <p:stCondLst>
                                            <p:cond delay="0"/>
                                          </p:stCondLst>
                                        </p:cTn>
                                        <p:tgtEl>
                                          <p:spTgt spid="323"/>
                                        </p:tgtEl>
                                        <p:attrNameLst>
                                          <p:attrName>style.visibility</p:attrName>
                                        </p:attrNameLst>
                                      </p:cBhvr>
                                      <p:to>
                                        <p:strVal val="visible"/>
                                      </p:to>
                                    </p:set>
                                  </p:childTnLst>
                                </p:cTn>
                              </p:par>
                              <p:par>
                                <p:cTn id="959" nodeType="withEffect" fill="hold" presetClass="entr" presetID="1">
                                  <p:stCondLst>
                                    <p:cond delay="0"/>
                                  </p:stCondLst>
                                  <p:childTnLst>
                                    <p:set>
                                      <p:cBhvr>
                                        <p:cTn id="960" dur="1" fill="hold">
                                          <p:stCondLst>
                                            <p:cond delay="0"/>
                                          </p:stCondLst>
                                        </p:cTn>
                                        <p:tgtEl>
                                          <p:spTgt spid="324"/>
                                        </p:tgtEl>
                                        <p:attrNameLst>
                                          <p:attrName>style.visibility</p:attrName>
                                        </p:attrNameLst>
                                      </p:cBhvr>
                                      <p:to>
                                        <p:strVal val="visible"/>
                                      </p:to>
                                    </p:set>
                                  </p:childTnLst>
                                </p:cTn>
                              </p:par>
                              <p:par>
                                <p:cTn id="961" nodeType="withEffect" fill="hold" presetClass="entr" presetID="1">
                                  <p:stCondLst>
                                    <p:cond delay="0"/>
                                  </p:stCondLst>
                                  <p:childTnLst>
                                    <p:set>
                                      <p:cBhvr>
                                        <p:cTn id="962" dur="1" fill="hold">
                                          <p:stCondLst>
                                            <p:cond delay="0"/>
                                          </p:stCondLst>
                                        </p:cTn>
                                        <p:tgtEl>
                                          <p:spTgt spid="325"/>
                                        </p:tgtEl>
                                        <p:attrNameLst>
                                          <p:attrName>style.visibility</p:attrName>
                                        </p:attrNameLst>
                                      </p:cBhvr>
                                      <p:to>
                                        <p:strVal val="visible"/>
                                      </p:to>
                                    </p:set>
                                  </p:childTnLst>
                                </p:cTn>
                              </p:par>
                              <p:par>
                                <p:cTn id="963" nodeType="withEffect" fill="hold" presetClass="entr" presetID="1">
                                  <p:stCondLst>
                                    <p:cond delay="0"/>
                                  </p:stCondLst>
                                  <p:childTnLst>
                                    <p:set>
                                      <p:cBhvr>
                                        <p:cTn id="964" dur="1" fill="hold">
                                          <p:stCondLst>
                                            <p:cond delay="0"/>
                                          </p:stCondLst>
                                        </p:cTn>
                                        <p:tgtEl>
                                          <p:spTgt spid="326"/>
                                        </p:tgtEl>
                                        <p:attrNameLst>
                                          <p:attrName>style.visibility</p:attrName>
                                        </p:attrNameLst>
                                      </p:cBhvr>
                                      <p:to>
                                        <p:strVal val="visible"/>
                                      </p:to>
                                    </p:set>
                                  </p:childTnLst>
                                </p:cTn>
                              </p:par>
                              <p:par>
                                <p:cTn id="965" nodeType="withEffect" fill="hold" presetClass="entr" presetID="1">
                                  <p:stCondLst>
                                    <p:cond delay="0"/>
                                  </p:stCondLst>
                                  <p:childTnLst>
                                    <p:set>
                                      <p:cBhvr>
                                        <p:cTn id="966" dur="1" fill="hold">
                                          <p:stCondLst>
                                            <p:cond delay="0"/>
                                          </p:stCondLst>
                                        </p:cTn>
                                        <p:tgtEl>
                                          <p:spTgt spid="328"/>
                                        </p:tgtEl>
                                        <p:attrNameLst>
                                          <p:attrName>style.visibility</p:attrName>
                                        </p:attrNameLst>
                                      </p:cBhvr>
                                      <p:to>
                                        <p:strVal val="visible"/>
                                      </p:to>
                                    </p:set>
                                  </p:childTnLst>
                                </p:cTn>
                              </p:par>
                              <p:par>
                                <p:cTn id="967" nodeType="withEffect" fill="hold" presetClass="entr" presetID="1">
                                  <p:stCondLst>
                                    <p:cond delay="0"/>
                                  </p:stCondLst>
                                  <p:childTnLst>
                                    <p:set>
                                      <p:cBhvr>
                                        <p:cTn id="968" dur="1" fill="hold">
                                          <p:stCondLst>
                                            <p:cond delay="0"/>
                                          </p:stCondLst>
                                        </p:cTn>
                                        <p:tgtEl>
                                          <p:spTgt spid="327"/>
                                        </p:tgtEl>
                                        <p:attrNameLst>
                                          <p:attrName>style.visibility</p:attrName>
                                        </p:attrNameLst>
                                      </p:cBhvr>
                                      <p:to>
                                        <p:strVal val="visible"/>
                                      </p:to>
                                    </p:set>
                                  </p:childTnLst>
                                </p:cTn>
                              </p:par>
                              <p:par>
                                <p:cTn id="969" nodeType="withEffect" fill="hold" presetClass="entr" presetID="1">
                                  <p:stCondLst>
                                    <p:cond delay="0"/>
                                  </p:stCondLst>
                                  <p:childTnLst>
                                    <p:set>
                                      <p:cBhvr>
                                        <p:cTn id="970" dur="1" fill="hold">
                                          <p:stCondLst>
                                            <p:cond delay="0"/>
                                          </p:stCondLst>
                                        </p:cTn>
                                        <p:tgtEl>
                                          <p:spTgt spid="329"/>
                                        </p:tgtEl>
                                        <p:attrNameLst>
                                          <p:attrName>style.visibility</p:attrName>
                                        </p:attrNameLst>
                                      </p:cBhvr>
                                      <p:to>
                                        <p:strVal val="visible"/>
                                      </p:to>
                                    </p:set>
                                  </p:childTnLst>
                                </p:cTn>
                              </p:par>
                              <p:par>
                                <p:cTn id="971" nodeType="withEffect" fill="hold" presetClass="entr" presetID="1">
                                  <p:stCondLst>
                                    <p:cond delay="0"/>
                                  </p:stCondLst>
                                  <p:childTnLst>
                                    <p:set>
                                      <p:cBhvr>
                                        <p:cTn id="972" dur="1" fill="hold">
                                          <p:stCondLst>
                                            <p:cond delay="0"/>
                                          </p:stCondLst>
                                        </p:cTn>
                                        <p:tgtEl>
                                          <p:spTgt spid="330"/>
                                        </p:tgtEl>
                                        <p:attrNameLst>
                                          <p:attrName>style.visibility</p:attrName>
                                        </p:attrNameLst>
                                      </p:cBhvr>
                                      <p:to>
                                        <p:strVal val="visible"/>
                                      </p:to>
                                    </p:set>
                                  </p:childTnLst>
                                </p:cTn>
                              </p:par>
                              <p:par>
                                <p:cTn id="973" nodeType="withEffect" fill="hold" presetClass="entr" presetID="1">
                                  <p:stCondLst>
                                    <p:cond delay="0"/>
                                  </p:stCondLst>
                                  <p:childTnLst>
                                    <p:set>
                                      <p:cBhvr>
                                        <p:cTn id="974"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Explicit example</a:t>
            </a:r>
            <a:endParaRPr b="0" lang="en-US" sz="3600" spc="-1" strike="noStrike">
              <a:solidFill>
                <a:srgbClr val="000000"/>
              </a:solidFill>
              <a:latin typeface="Arial"/>
            </a:endParaRPr>
          </a:p>
        </p:txBody>
      </p:sp>
      <p:sp>
        <p:nvSpPr>
          <p:cNvPr id="33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Score </a:t>
            </a:r>
            <a:r>
              <a:rPr b="0" lang="en-US" sz="2000" spc="-1" strike="noStrike">
                <a:solidFill>
                  <a:srgbClr val="000000"/>
                </a:solidFill>
                <a:latin typeface="Arial"/>
              </a:rPr>
              <a:t>𝝍 </a:t>
            </a:r>
            <a:r>
              <a:rPr b="1" lang="en-US" sz="2000" spc="-1" strike="noStrike">
                <a:solidFill>
                  <a:srgbClr val="000000"/>
                </a:solidFill>
                <a:latin typeface="Arial"/>
              </a:rPr>
              <a:t>of an instance </a:t>
            </a:r>
            <a:r>
              <a:rPr b="1" i="1" lang="en-US" sz="2000" spc="-1" strike="noStrike">
                <a:solidFill>
                  <a:srgbClr val="000000"/>
                </a:solidFill>
                <a:latin typeface="Arial"/>
              </a:rPr>
              <a:t>x</a:t>
            </a:r>
            <a:r>
              <a:rPr b="1" lang="en-US" sz="2000" spc="-1" strike="noStrike">
                <a:solidFill>
                  <a:srgbClr val="000000"/>
                </a:solidFill>
                <a:latin typeface="Arial"/>
              </a:rPr>
              <a:t> and class </a:t>
            </a:r>
            <a:r>
              <a:rPr b="1" i="1" lang="en-US" sz="2000" spc="-1" strike="noStrike">
                <a:solidFill>
                  <a:srgbClr val="000000"/>
                </a:solidFill>
                <a:latin typeface="Arial"/>
              </a:rPr>
              <a:t>y</a:t>
            </a:r>
            <a:r>
              <a:rPr b="1" lang="en-US" sz="2000" spc="-1" strike="noStrike">
                <a:solidFill>
                  <a:srgbClr val="000000"/>
                </a:solidFill>
                <a:latin typeface="Arial"/>
              </a:rPr>
              <a:t> is the sum of the weights for the features in that class: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lang="en-US" sz="2000" spc="-1" strike="noStrike">
                <a:solidFill>
                  <a:srgbClr val="000000"/>
                </a:solidFill>
                <a:latin typeface="Arial"/>
              </a:rPr>
              <a:t>	</a:t>
            </a:r>
            <a:r>
              <a:rPr b="0" lang="en-US" sz="2000" spc="-1" strike="noStrike">
                <a:solidFill>
                  <a:srgbClr val="000000"/>
                </a:solidFill>
                <a:latin typeface="Arial"/>
              </a:rPr>
              <a:t>𝝍</a:t>
            </a:r>
            <a:r>
              <a:rPr b="1" lang="en-US" sz="2000" spc="-1" strike="noStrike" baseline="-25000">
                <a:solidFill>
                  <a:srgbClr val="000000"/>
                </a:solidFill>
                <a:latin typeface="Arial"/>
              </a:rPr>
              <a:t>x</a:t>
            </a:r>
            <a:r>
              <a:rPr b="0" i="1" lang="en-US" sz="2000" spc="-1" strike="noStrike" baseline="-25000">
                <a:solidFill>
                  <a:srgbClr val="000000"/>
                </a:solidFill>
                <a:latin typeface="Arial"/>
              </a:rPr>
              <a:t>y</a:t>
            </a:r>
            <a:r>
              <a:rPr b="0" i="1" lang="en-US" sz="2000" spc="-1" strike="noStrike" baseline="-25000">
                <a:solidFill>
                  <a:srgbClr val="000000"/>
                </a:solidFill>
                <a:latin typeface="Arial"/>
              </a:rPr>
              <a:t>	</a:t>
            </a:r>
            <a:r>
              <a:rPr b="0" lang="en-US" sz="2000" spc="-1" strike="noStrike">
                <a:solidFill>
                  <a:srgbClr val="000000"/>
                </a:solidFill>
                <a:latin typeface="Arial"/>
              </a:rPr>
              <a:t>= </a:t>
            </a:r>
            <a:r>
              <a:rPr b="0" lang="el-GR" sz="2000" spc="-1" strike="noStrike">
                <a:solidFill>
                  <a:srgbClr val="000000"/>
                </a:solidFill>
                <a:latin typeface="Arial"/>
              </a:rPr>
              <a:t>Σ</a:t>
            </a:r>
            <a:r>
              <a:rPr b="0" lang="en-US" sz="2000" spc="-1" strike="noStrike">
                <a:solidFill>
                  <a:srgbClr val="000000"/>
                </a:solidFill>
                <a:latin typeface="Arial"/>
              </a:rPr>
              <a:t> </a:t>
            </a:r>
            <a:r>
              <a:rPr b="0" i="1" lang="el-GR" sz="2000" spc="-1" strike="noStrike">
                <a:solidFill>
                  <a:srgbClr val="000000"/>
                </a:solidFill>
                <a:latin typeface="Arial"/>
              </a:rPr>
              <a:t>θ</a:t>
            </a:r>
            <a:r>
              <a:rPr b="0" i="1" lang="en-US" sz="2000" spc="-1" strike="noStrike" baseline="-25000">
                <a:solidFill>
                  <a:srgbClr val="000000"/>
                </a:solidFill>
                <a:latin typeface="Arial"/>
              </a:rPr>
              <a:t>n</a:t>
            </a:r>
            <a:r>
              <a:rPr b="0" i="1" lang="en-US" sz="2000" spc="-1" strike="noStrike">
                <a:solidFill>
                  <a:srgbClr val="000000"/>
                </a:solidFill>
                <a:latin typeface="Arial"/>
              </a:rPr>
              <a:t> f</a:t>
            </a:r>
            <a:r>
              <a:rPr b="0" i="1" lang="en-US" sz="2000" spc="-1" strike="noStrike" baseline="-25000">
                <a:solidFill>
                  <a:srgbClr val="000000"/>
                </a:solidFill>
                <a:latin typeface="Arial"/>
              </a:rPr>
              <a:t>n</a:t>
            </a:r>
            <a:r>
              <a:rPr b="0" lang="en-US" sz="2000" spc="-1" strike="noStrike">
                <a:solidFill>
                  <a:srgbClr val="000000"/>
                </a:solidFill>
                <a:latin typeface="Arial"/>
              </a:rPr>
              <a:t>(</a:t>
            </a:r>
            <a:r>
              <a:rPr b="1" lang="en-US" sz="2000" spc="-1" strike="noStrike">
                <a:solidFill>
                  <a:srgbClr val="000000"/>
                </a:solidFill>
                <a:latin typeface="Arial"/>
              </a:rPr>
              <a:t>x</a:t>
            </a:r>
            <a:r>
              <a:rPr b="0" i="1" lang="en-US" sz="2000" spc="-1" strike="noStrike">
                <a:solidFill>
                  <a:srgbClr val="000000"/>
                </a:solidFill>
                <a:latin typeface="Arial"/>
              </a:rPr>
              <a:t>, y</a:t>
            </a:r>
            <a:r>
              <a:rPr b="0" lang="en-US" sz="2000" spc="-1" strike="noStrike">
                <a:solidFill>
                  <a:srgbClr val="000000"/>
                </a:solidFill>
                <a:latin typeface="Arial"/>
              </a:rPr>
              <a:t>)</a:t>
            </a:r>
            <a:r>
              <a:rPr b="0" i="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i="1" lang="en-US" sz="2000" spc="-1" strike="noStrike">
                <a:solidFill>
                  <a:srgbClr val="000000"/>
                </a:solidFill>
                <a:latin typeface="Arial"/>
              </a:rPr>
              <a:t>	</a:t>
            </a:r>
            <a:r>
              <a:rPr b="0" i="1" lang="en-US" sz="2000" spc="-1" strike="noStrike">
                <a:solidFill>
                  <a:srgbClr val="000000"/>
                </a:solidFill>
                <a:latin typeface="Arial"/>
              </a:rPr>
              <a:t>	</a:t>
            </a:r>
            <a:r>
              <a:rPr b="0" i="1" lang="en-US" sz="2000" spc="-1" strike="noStrike">
                <a:solidFill>
                  <a:srgbClr val="000000"/>
                </a:solidFill>
                <a:latin typeface="Arial"/>
              </a:rPr>
              <a:t>= </a:t>
            </a:r>
            <a:r>
              <a:rPr b="1" i="1" lang="el-GR" sz="2000" spc="-1" strike="noStrike">
                <a:solidFill>
                  <a:srgbClr val="000000"/>
                </a:solidFill>
                <a:latin typeface="Arial"/>
              </a:rPr>
              <a:t>θ</a:t>
            </a:r>
            <a:r>
              <a:rPr b="0" lang="en-US" sz="2000" spc="-1" strike="noStrike" baseline="30000">
                <a:solidFill>
                  <a:srgbClr val="000000"/>
                </a:solidFill>
                <a:latin typeface="Arial"/>
              </a:rPr>
              <a:t>T</a:t>
            </a:r>
            <a:r>
              <a:rPr b="0" i="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0" i="1" lang="en-US" sz="2000" spc="-1" strike="noStrike">
                <a:solidFill>
                  <a:srgbClr val="000000"/>
                </a:solidFill>
                <a:latin typeface="Arial"/>
              </a:rPr>
              <a:t>, y</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0" lang="en-US" sz="2000" spc="-1" strike="noStrike">
                <a:solidFill>
                  <a:srgbClr val="000000"/>
                </a:solidFill>
                <a:latin typeface="Arial"/>
              </a:rPr>
              <a:t>Let’s compute 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y=hates_cats</a:t>
            </a:r>
            <a:r>
              <a:rPr b="0" i="1" lang="en-US" sz="2000" spc="-1" strike="noStrike">
                <a:solidFill>
                  <a:srgbClr val="000000"/>
                </a:solidFill>
                <a:latin typeface="Arial"/>
              </a:rPr>
              <a:t> </a:t>
            </a:r>
            <a:r>
              <a:rPr b="0" i="1" lang="en-US" sz="2000" spc="-1" strike="noStrike">
                <a:solidFill>
                  <a:srgbClr val="000000"/>
                </a:solidFill>
                <a:latin typeface="Arial"/>
              </a:rPr>
              <a: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y=hates_cats </a:t>
            </a:r>
            <a:r>
              <a:rPr b="0" i="1" lang="en-US" sz="2000" spc="-1" strike="noStrike">
                <a:solidFill>
                  <a:srgbClr val="000000"/>
                </a:solidFill>
                <a:latin typeface="Arial"/>
              </a:rPr>
              <a:t>= </a:t>
            </a:r>
            <a:r>
              <a:rPr b="1" i="1" lang="el-GR" sz="2000" spc="-1" strike="noStrike">
                <a:solidFill>
                  <a:srgbClr val="000000"/>
                </a:solidFill>
                <a:latin typeface="Arial"/>
              </a:rPr>
              <a:t>θ</a:t>
            </a:r>
            <a:r>
              <a:rPr b="0" lang="en-US" sz="2000" spc="-1" strike="noStrike" baseline="30000">
                <a:solidFill>
                  <a:srgbClr val="000000"/>
                </a:solidFill>
                <a:latin typeface="Arial"/>
              </a:rPr>
              <a:t>T</a:t>
            </a:r>
            <a:r>
              <a:rPr b="0" i="1" lang="en-US" sz="2000" spc="-1" strike="noStrike">
                <a:solidFill>
                  <a:srgbClr val="000000"/>
                </a:solidFill>
                <a:latin typeface="Arial"/>
              </a:rPr>
              <a:t> </a:t>
            </a:r>
            <a:r>
              <a:rPr b="1" lang="en-US" sz="2000" spc="-1" strike="noStrike">
                <a:solidFill>
                  <a:srgbClr val="000000"/>
                </a:solidFill>
                <a:latin typeface="Arial"/>
              </a:rPr>
              <a:t>f</a:t>
            </a:r>
            <a:r>
              <a:rPr b="0" lang="en-US" sz="2000" spc="-1" strike="noStrike">
                <a:solidFill>
                  <a:srgbClr val="000000"/>
                </a:solidFill>
                <a:latin typeface="Arial"/>
              </a:rPr>
              <a:t>(</a:t>
            </a:r>
            <a:r>
              <a:rPr b="1" lang="en-US" sz="2000" spc="-1" strike="noStrike">
                <a:solidFill>
                  <a:srgbClr val="000000"/>
                </a:solidFill>
                <a:latin typeface="Arial"/>
              </a:rPr>
              <a:t>x</a:t>
            </a:r>
            <a:r>
              <a:rPr b="1" lang="en-US" sz="2000" spc="-1" strike="noStrike" baseline="-25000">
                <a:solidFill>
                  <a:srgbClr val="000000"/>
                </a:solidFill>
                <a:latin typeface="Arial"/>
              </a:rPr>
              <a:t>1</a:t>
            </a:r>
            <a:r>
              <a:rPr b="0" i="1" lang="en-US" sz="2000" spc="-1" strike="noStrike">
                <a:solidFill>
                  <a:srgbClr val="000000"/>
                </a:solidFill>
                <a:latin typeface="Arial"/>
              </a:rPr>
              <a:t>, y </a:t>
            </a:r>
            <a:r>
              <a:rPr b="0" lang="en-US" sz="2000" spc="-1" strike="noStrike">
                <a:solidFill>
                  <a:srgbClr val="000000"/>
                </a:solidFill>
                <a:latin typeface="Arial"/>
              </a:rPr>
              <a:t>= hates_cats = 0)</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 </a:t>
            </a:r>
            <a:r>
              <a:rPr b="0" lang="en-US" sz="1400" spc="-1" strike="noStrike">
                <a:solidFill>
                  <a:srgbClr val="000000"/>
                </a:solidFill>
                <a:latin typeface="Arial"/>
              </a:rPr>
              <a:t>0*1 + -1*1 + 1*0 + -0.1*1 + 0*0 + 1*0 + -1*0 + 0.5*0 + 1*1</a:t>
            </a:r>
            <a:endParaRPr b="1" lang="en-US" sz="14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 -1 - 0.1 + 1 = </a:t>
            </a:r>
            <a:r>
              <a:rPr b="1" lang="en-US" sz="2000" spc="-1" strike="noStrike">
                <a:solidFill>
                  <a:srgbClr val="000000"/>
                </a:solidFill>
                <a:latin typeface="Arial"/>
              </a:rPr>
              <a:t>-0.1</a:t>
            </a:r>
            <a:endParaRPr b="1" lang="en-US" sz="2000" spc="-1" strike="noStrike">
              <a:solidFill>
                <a:srgbClr val="000000"/>
              </a:solidFill>
              <a:latin typeface="Arial"/>
            </a:endParaRPr>
          </a:p>
        </p:txBody>
      </p:sp>
      <p:graphicFrame>
        <p:nvGraphicFramePr>
          <p:cNvPr id="334" name="Table 9"/>
          <p:cNvGraphicFramePr/>
          <p:nvPr/>
        </p:nvGraphicFramePr>
        <p:xfrm>
          <a:off x="1698480" y="6094440"/>
          <a:ext cx="5439240" cy="370440"/>
        </p:xfrm>
        <a:graphic>
          <a:graphicData uri="http://schemas.openxmlformats.org/drawingml/2006/table">
            <a:tbl>
              <a:tblPr/>
              <a:tblGrid>
                <a:gridCol w="604080"/>
                <a:gridCol w="604080"/>
                <a:gridCol w="604080"/>
                <a:gridCol w="604080"/>
                <a:gridCol w="604080"/>
                <a:gridCol w="604080"/>
                <a:gridCol w="604080"/>
                <a:gridCol w="604080"/>
                <a:gridCol w="606600"/>
              </a:tblGrid>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0.5</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bl>
          </a:graphicData>
        </a:graphic>
      </p:graphicFrame>
      <p:sp>
        <p:nvSpPr>
          <p:cNvPr id="335" name="TextBox 10"/>
          <p:cNvSpPr/>
          <p:nvPr/>
        </p:nvSpPr>
        <p:spPr>
          <a:xfrm>
            <a:off x="714240" y="6095880"/>
            <a:ext cx="97884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1" i="1" lang="el-GR" sz="1800" spc="-1" strike="noStrike">
                <a:solidFill>
                  <a:srgbClr val="000000"/>
                </a:solidFill>
                <a:latin typeface="Arial"/>
              </a:rPr>
              <a:t>θ</a:t>
            </a:r>
            <a:r>
              <a:rPr b="0" lang="en-US" sz="1800" spc="-1" strike="noStrike" baseline="30000">
                <a:solidFill>
                  <a:srgbClr val="000000"/>
                </a:solidFill>
                <a:latin typeface="Arial"/>
              </a:rPr>
              <a:t> T</a:t>
            </a:r>
            <a:r>
              <a:rPr b="0" i="1" lang="en-US" sz="1800" spc="-1" strike="noStrike">
                <a:solidFill>
                  <a:srgbClr val="000000"/>
                </a:solidFill>
                <a:latin typeface="Arial"/>
              </a:rPr>
              <a:t> =</a:t>
            </a:r>
            <a:endParaRPr b="0" lang="en-US" sz="1800" spc="-1" strike="noStrike">
              <a:latin typeface="Arial"/>
            </a:endParaRPr>
          </a:p>
        </p:txBody>
      </p:sp>
      <p:sp>
        <p:nvSpPr>
          <p:cNvPr id="336" name="TextBox 11"/>
          <p:cNvSpPr/>
          <p:nvPr/>
        </p:nvSpPr>
        <p:spPr>
          <a:xfrm rot="5400000">
            <a:off x="9722520" y="3333240"/>
            <a:ext cx="151200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hates_cats</a:t>
            </a:r>
            <a:endParaRPr b="0" lang="en-US" sz="1800" spc="-1" strike="noStrike">
              <a:latin typeface="Arial"/>
            </a:endParaRPr>
          </a:p>
        </p:txBody>
      </p:sp>
      <p:sp>
        <p:nvSpPr>
          <p:cNvPr id="337" name="TextBox 12"/>
          <p:cNvSpPr/>
          <p:nvPr/>
        </p:nvSpPr>
        <p:spPr>
          <a:xfrm rot="5400000">
            <a:off x="9722520" y="4787640"/>
            <a:ext cx="151200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likes_cats</a:t>
            </a:r>
            <a:endParaRPr b="0" lang="en-US" sz="1800" spc="-1" strike="noStrike">
              <a:latin typeface="Arial"/>
            </a:endParaRPr>
          </a:p>
        </p:txBody>
      </p:sp>
      <p:sp>
        <p:nvSpPr>
          <p:cNvPr id="338" name="TextBox 13"/>
          <p:cNvSpPr/>
          <p:nvPr/>
        </p:nvSpPr>
        <p:spPr>
          <a:xfrm rot="5400000">
            <a:off x="10127160" y="5711400"/>
            <a:ext cx="70272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rPr>
              <a:t>(1)</a:t>
            </a:r>
            <a:endParaRPr b="0" lang="en-US" sz="1800" spc="-1" strike="noStrike">
              <a:latin typeface="Arial"/>
            </a:endParaRPr>
          </a:p>
        </p:txBody>
      </p:sp>
      <p:graphicFrame>
        <p:nvGraphicFramePr>
          <p:cNvPr id="339" name="Table 14"/>
          <p:cNvGraphicFramePr/>
          <p:nvPr/>
        </p:nvGraphicFramePr>
        <p:xfrm>
          <a:off x="9118080" y="2759760"/>
          <a:ext cx="1154880" cy="3337200"/>
        </p:xfrm>
        <a:graphic>
          <a:graphicData uri="http://schemas.openxmlformats.org/drawingml/2006/table">
            <a:tbl>
              <a:tblPr/>
              <a:tblGrid>
                <a:gridCol w="343440"/>
                <a:gridCol w="811440"/>
              </a:tblGrid>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I</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like</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hate</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cats</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I</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like</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hate</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cats</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r h="370800">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c>
                  <a:txBody>
                    <a:bodyPr anchor="t">
                      <a:noAutofit/>
                    </a:bodyPr>
                    <a:p>
                      <a:pPr>
                        <a:lnSpc>
                          <a:spcPct val="100000"/>
                        </a:lnSpc>
                        <a:buNone/>
                      </a:pPr>
                      <a:r>
                        <a:rPr b="0" lang="en-US" sz="1800" spc="-1" strike="noStrike">
                          <a:solidFill>
                            <a:srgbClr val="000000"/>
                          </a:solidFill>
                          <a:latin typeface="Arial"/>
                        </a:rPr>
                        <a:t>–</a:t>
                      </a:r>
                      <a:endParaRPr b="0" lang="en-US" sz="1800" spc="-1" strike="noStrike">
                        <a:latin typeface="Arial"/>
                      </a:endParaRPr>
                    </a:p>
                  </a:txBody>
                  <a:tcPr anchor="t" marL="91440" marR="91440">
                    <a:lnL w="12240">
                      <a:solidFill>
                        <a:srgbClr val="bcbcbc"/>
                      </a:solidFill>
                    </a:lnL>
                    <a:lnR w="12240">
                      <a:solidFill>
                        <a:srgbClr val="bcbcbc"/>
                      </a:solidFill>
                    </a:lnR>
                    <a:lnT w="12240">
                      <a:solidFill>
                        <a:srgbClr val="bcbcbc"/>
                      </a:solidFill>
                    </a:lnT>
                    <a:lnB w="12240">
                      <a:solidFill>
                        <a:srgbClr val="bcbcbc"/>
                      </a:solidFill>
                    </a:lnB>
                    <a:noFill/>
                  </a:tcPr>
                </a:tc>
              </a:tr>
            </a:tbl>
          </a:graphicData>
        </a:graphic>
      </p:graphicFrame>
      <p:sp>
        <p:nvSpPr>
          <p:cNvPr id="340" name="Oval 15"/>
          <p:cNvSpPr/>
          <p:nvPr/>
        </p:nvSpPr>
        <p:spPr>
          <a:xfrm>
            <a:off x="7698240" y="6211080"/>
            <a:ext cx="142920" cy="142920"/>
          </a:xfrm>
          <a:prstGeom prst="ellipse">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sp>
      <p:sp>
        <p:nvSpPr>
          <p:cNvPr id="341" name="TextBox 16"/>
          <p:cNvSpPr/>
          <p:nvPr/>
        </p:nvSpPr>
        <p:spPr>
          <a:xfrm>
            <a:off x="9107640" y="6095880"/>
            <a:ext cx="1272600" cy="401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f(</a:t>
            </a:r>
            <a:r>
              <a:rPr b="1" lang="en-US" sz="1800" spc="-1" strike="noStrike">
                <a:solidFill>
                  <a:srgbClr val="000000"/>
                </a:solidFill>
                <a:latin typeface="Arial"/>
              </a:rPr>
              <a:t>x</a:t>
            </a:r>
            <a:r>
              <a:rPr b="1" lang="en-US" sz="1800" spc="-1" strike="noStrike" baseline="-25000">
                <a:solidFill>
                  <a:srgbClr val="000000"/>
                </a:solidFill>
                <a:latin typeface="Arial"/>
              </a:rPr>
              <a:t>1</a:t>
            </a:r>
            <a:r>
              <a:rPr b="0" i="1" lang="en-US" sz="1800" spc="-1" strike="noStrike">
                <a:solidFill>
                  <a:srgbClr val="000000"/>
                </a:solidFill>
                <a:latin typeface="Arial"/>
              </a:rPr>
              <a:t>, y </a:t>
            </a:r>
            <a:r>
              <a:rPr b="0" lang="en-US" sz="1800" spc="-1" strike="noStrike">
                <a:solidFill>
                  <a:srgbClr val="000000"/>
                </a:solidFill>
                <a:latin typeface="Arial"/>
              </a:rPr>
              <a:t>= 0)</a:t>
            </a:r>
            <a:endParaRPr b="0" lang="en-US" sz="1800" spc="-1" strike="noStrike">
              <a:latin typeface="Arial"/>
            </a:endParaRPr>
          </a:p>
        </p:txBody>
      </p:sp>
      <p:sp>
        <p:nvSpPr>
          <p:cNvPr id="4" name="PlaceHolder 3"/>
          <p:cNvSpPr>
            <a:spLocks noGrp="1"/>
          </p:cNvSpPr>
          <p:nvPr>
            <p:ph type="sldNum" idx="6"/>
          </p:nvPr>
        </p:nvSpPr>
        <p:spPr/>
        <p:txBody>
          <a:bodyPr/>
          <a:p>
            <a:fld id="{6C983C2D-6584-406C-9BAA-D837C8DE9234}" type="slidenum">
              <a:t>42</a:t>
            </a:fld>
          </a:p>
        </p:txBody>
      </p:sp>
    </p:spTree>
  </p:cSld>
  <mc:AlternateContent>
    <mc:Choice Requires="p14">
      <p:transition spd="slow" p14:dur="2000"/>
    </mc:Choice>
    <mc:Fallback>
      <p:transition spd="slow"/>
    </mc:Fallback>
  </mc:AlternateContent>
  <p:timing>
    <p:tnLst>
      <p:par>
        <p:cTn id="975" dur="indefinite" restart="never" nodeType="tmRoot">
          <p:childTnLst>
            <p:seq>
              <p:cTn id="976" dur="indefinite" nodeType="mainSeq">
                <p:childTnLst>
                  <p:par>
                    <p:cTn id="977" fill="hold">
                      <p:stCondLst>
                        <p:cond delay="indefinite"/>
                      </p:stCondLst>
                      <p:childTnLst>
                        <p:par>
                          <p:cTn id="978" fill="hold">
                            <p:stCondLst>
                              <p:cond delay="0"/>
                            </p:stCondLst>
                            <p:childTnLst>
                              <p:par>
                                <p:cTn id="979" nodeType="clickEffect" fill="hold" presetClass="entr" presetID="1">
                                  <p:stCondLst>
                                    <p:cond delay="0"/>
                                  </p:stCondLst>
                                  <p:childTnLst>
                                    <p:set>
                                      <p:cBhvr>
                                        <p:cTn id="980" dur="1" fill="hold">
                                          <p:stCondLst>
                                            <p:cond delay="0"/>
                                          </p:stCondLst>
                                        </p:cTn>
                                        <p:tgtEl>
                                          <p:spTgt spid="333">
                                            <p:txEl>
                                              <p:pRg st="0" end="0"/>
                                            </p:txEl>
                                          </p:spTgt>
                                        </p:tgtEl>
                                        <p:attrNameLst>
                                          <p:attrName>style.visibility</p:attrName>
                                        </p:attrNameLst>
                                      </p:cBhvr>
                                      <p:to>
                                        <p:strVal val="visible"/>
                                      </p:to>
                                    </p:se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333">
                                            <p:txEl>
                                              <p:pRg st="1" end="1"/>
                                            </p:txEl>
                                          </p:spTgt>
                                        </p:tgtEl>
                                        <p:attrNameLst>
                                          <p:attrName>style.visibility</p:attrName>
                                        </p:attrNameLst>
                                      </p:cBhvr>
                                      <p:to>
                                        <p:strVal val="visible"/>
                                      </p:to>
                                    </p:set>
                                  </p:childTnLst>
                                </p:cTn>
                              </p:par>
                            </p:childTnLst>
                          </p:cTn>
                        </p:par>
                      </p:childTnLst>
                    </p:cTn>
                  </p:par>
                  <p:par>
                    <p:cTn id="985" fill="hold">
                      <p:stCondLst>
                        <p:cond delay="indefinite"/>
                      </p:stCondLst>
                      <p:childTnLst>
                        <p:par>
                          <p:cTn id="986" fill="hold">
                            <p:stCondLst>
                              <p:cond delay="0"/>
                            </p:stCondLst>
                            <p:childTnLst>
                              <p:par>
                                <p:cTn id="987" nodeType="clickEffect" fill="hold" presetClass="entr" presetID="1">
                                  <p:stCondLst>
                                    <p:cond delay="0"/>
                                  </p:stCondLst>
                                  <p:childTnLst>
                                    <p:set>
                                      <p:cBhvr>
                                        <p:cTn id="988" dur="1" fill="hold">
                                          <p:stCondLst>
                                            <p:cond delay="0"/>
                                          </p:stCondLst>
                                        </p:cTn>
                                        <p:tgtEl>
                                          <p:spTgt spid="333">
                                            <p:txEl>
                                              <p:pRg st="2" end="2"/>
                                            </p:txEl>
                                          </p:spTgt>
                                        </p:tgtEl>
                                        <p:attrNameLst>
                                          <p:attrName>style.visibility</p:attrName>
                                        </p:attrNameLst>
                                      </p:cBhvr>
                                      <p:to>
                                        <p:strVal val="visible"/>
                                      </p:to>
                                    </p:set>
                                  </p:childTnLst>
                                </p:cTn>
                              </p:par>
                            </p:childTnLst>
                          </p:cTn>
                        </p:par>
                      </p:childTnLst>
                    </p:cTn>
                  </p:par>
                  <p:par>
                    <p:cTn id="989" fill="hold">
                      <p:stCondLst>
                        <p:cond delay="indefinite"/>
                      </p:stCondLst>
                      <p:childTnLst>
                        <p:par>
                          <p:cTn id="990" fill="hold">
                            <p:stCondLst>
                              <p:cond delay="0"/>
                            </p:stCondLst>
                            <p:childTnLst>
                              <p:par>
                                <p:cTn id="991" nodeType="clickEffect" fill="hold" presetClass="entr" presetID="1">
                                  <p:stCondLst>
                                    <p:cond delay="0"/>
                                  </p:stCondLst>
                                  <p:childTnLst>
                                    <p:set>
                                      <p:cBhvr>
                                        <p:cTn id="992" dur="1" fill="hold">
                                          <p:stCondLst>
                                            <p:cond delay="0"/>
                                          </p:stCondLst>
                                        </p:cTn>
                                        <p:tgtEl>
                                          <p:spTgt spid="333">
                                            <p:txEl>
                                              <p:pRg st="3" end="3"/>
                                            </p:txEl>
                                          </p:spTgt>
                                        </p:tgtEl>
                                        <p:attrNameLst>
                                          <p:attrName>style.visibility</p:attrName>
                                        </p:attrNameLst>
                                      </p:cBhvr>
                                      <p:to>
                                        <p:strVal val="visible"/>
                                      </p:to>
                                    </p:set>
                                  </p:childTnLst>
                                </p:cTn>
                              </p:par>
                            </p:childTnLst>
                          </p:cTn>
                        </p:par>
                      </p:childTnLst>
                    </p:cTn>
                  </p:par>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333">
                                            <p:txEl>
                                              <p:pRg st="4" end="4"/>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334"/>
                                        </p:tgtEl>
                                        <p:attrNameLst>
                                          <p:attrName>style.visibility</p:attrName>
                                        </p:attrNameLst>
                                      </p:cBhvr>
                                      <p:to>
                                        <p:strVal val="visible"/>
                                      </p:to>
                                    </p:set>
                                  </p:childTnLst>
                                </p:cTn>
                              </p:par>
                              <p:par>
                                <p:cTn id="1001" nodeType="withEffect" fill="hold" presetClass="entr" presetID="1">
                                  <p:stCondLst>
                                    <p:cond delay="0"/>
                                  </p:stCondLst>
                                  <p:childTnLst>
                                    <p:set>
                                      <p:cBhvr>
                                        <p:cTn id="1002" dur="1" fill="hold">
                                          <p:stCondLst>
                                            <p:cond delay="0"/>
                                          </p:stCondLst>
                                        </p:cTn>
                                        <p:tgtEl>
                                          <p:spTgt spid="335"/>
                                        </p:tgtEl>
                                        <p:attrNameLst>
                                          <p:attrName>style.visibility</p:attrName>
                                        </p:attrNameLst>
                                      </p:cBhvr>
                                      <p:to>
                                        <p:strVal val="visible"/>
                                      </p:to>
                                    </p:set>
                                  </p:childTnLst>
                                </p:cTn>
                              </p:par>
                            </p:childTnLst>
                          </p:cTn>
                        </p:par>
                      </p:childTnLst>
                    </p:cTn>
                  </p:par>
                  <p:par>
                    <p:cTn id="1003" fill="hold">
                      <p:stCondLst>
                        <p:cond delay="indefinite"/>
                      </p:stCondLst>
                      <p:childTnLst>
                        <p:par>
                          <p:cTn id="1004" fill="hold">
                            <p:stCondLst>
                              <p:cond delay="0"/>
                            </p:stCondLst>
                            <p:childTnLst>
                              <p:par>
                                <p:cTn id="1005" nodeType="clickEffect" fill="hold" presetClass="entr" presetID="1">
                                  <p:stCondLst>
                                    <p:cond delay="0"/>
                                  </p:stCondLst>
                                  <p:childTnLst>
                                    <p:set>
                                      <p:cBhvr>
                                        <p:cTn id="1006" dur="1" fill="hold">
                                          <p:stCondLst>
                                            <p:cond delay="0"/>
                                          </p:stCondLst>
                                        </p:cTn>
                                        <p:tgtEl>
                                          <p:spTgt spid="336"/>
                                        </p:tgtEl>
                                        <p:attrNameLst>
                                          <p:attrName>style.visibility</p:attrName>
                                        </p:attrNameLst>
                                      </p:cBhvr>
                                      <p:to>
                                        <p:strVal val="visible"/>
                                      </p:to>
                                    </p:set>
                                  </p:childTnLst>
                                </p:cTn>
                              </p:par>
                              <p:par>
                                <p:cTn id="1007" nodeType="withEffect" fill="hold" presetClass="entr" presetID="1">
                                  <p:stCondLst>
                                    <p:cond delay="0"/>
                                  </p:stCondLst>
                                  <p:childTnLst>
                                    <p:set>
                                      <p:cBhvr>
                                        <p:cTn id="1008" dur="1" fill="hold">
                                          <p:stCondLst>
                                            <p:cond delay="0"/>
                                          </p:stCondLst>
                                        </p:cTn>
                                        <p:tgtEl>
                                          <p:spTgt spid="337"/>
                                        </p:tgtEl>
                                        <p:attrNameLst>
                                          <p:attrName>style.visibility</p:attrName>
                                        </p:attrNameLst>
                                      </p:cBhvr>
                                      <p:to>
                                        <p:strVal val="visible"/>
                                      </p:to>
                                    </p:set>
                                  </p:childTnLst>
                                </p:cTn>
                              </p:par>
                              <p:par>
                                <p:cTn id="1009" nodeType="withEffect" fill="hold" presetClass="entr" presetID="1">
                                  <p:stCondLst>
                                    <p:cond delay="0"/>
                                  </p:stCondLst>
                                  <p:childTnLst>
                                    <p:set>
                                      <p:cBhvr>
                                        <p:cTn id="1010" dur="1" fill="hold">
                                          <p:stCondLst>
                                            <p:cond delay="0"/>
                                          </p:stCondLst>
                                        </p:cTn>
                                        <p:tgtEl>
                                          <p:spTgt spid="338"/>
                                        </p:tgtEl>
                                        <p:attrNameLst>
                                          <p:attrName>style.visibility</p:attrName>
                                        </p:attrNameLst>
                                      </p:cBhvr>
                                      <p:to>
                                        <p:strVal val="visible"/>
                                      </p:to>
                                    </p:set>
                                  </p:childTnLst>
                                </p:cTn>
                              </p:par>
                              <p:par>
                                <p:cTn id="1011" nodeType="withEffect" fill="hold" presetClass="entr" presetID="1">
                                  <p:stCondLst>
                                    <p:cond delay="0"/>
                                  </p:stCondLst>
                                  <p:childTnLst>
                                    <p:set>
                                      <p:cBhvr>
                                        <p:cTn id="1012" dur="1" fill="hold">
                                          <p:stCondLst>
                                            <p:cond delay="0"/>
                                          </p:stCondLst>
                                        </p:cTn>
                                        <p:tgtEl>
                                          <p:spTgt spid="339"/>
                                        </p:tgtEl>
                                        <p:attrNameLst>
                                          <p:attrName>style.visibility</p:attrName>
                                        </p:attrNameLst>
                                      </p:cBhvr>
                                      <p:to>
                                        <p:strVal val="visible"/>
                                      </p:to>
                                    </p:set>
                                  </p:childTnLst>
                                </p:cTn>
                              </p:par>
                              <p:par>
                                <p:cTn id="1013" nodeType="withEffect" fill="hold" presetClass="entr" presetID="1">
                                  <p:stCondLst>
                                    <p:cond delay="0"/>
                                  </p:stCondLst>
                                  <p:childTnLst>
                                    <p:set>
                                      <p:cBhvr>
                                        <p:cTn id="1014" dur="1" fill="hold">
                                          <p:stCondLst>
                                            <p:cond delay="0"/>
                                          </p:stCondLst>
                                        </p:cTn>
                                        <p:tgtEl>
                                          <p:spTgt spid="340"/>
                                        </p:tgtEl>
                                        <p:attrNameLst>
                                          <p:attrName>style.visibility</p:attrName>
                                        </p:attrNameLst>
                                      </p:cBhvr>
                                      <p:to>
                                        <p:strVal val="visible"/>
                                      </p:to>
                                    </p:set>
                                  </p:childTnLst>
                                </p:cTn>
                              </p:par>
                              <p:par>
                                <p:cTn id="1015" nodeType="withEffect" fill="hold" presetClass="entr" presetID="1">
                                  <p:stCondLst>
                                    <p:cond delay="0"/>
                                  </p:stCondLst>
                                  <p:childTnLst>
                                    <p:set>
                                      <p:cBhvr>
                                        <p:cTn id="1016" dur="1" fill="hold">
                                          <p:stCondLst>
                                            <p:cond delay="0"/>
                                          </p:stCondLst>
                                        </p:cTn>
                                        <p:tgtEl>
                                          <p:spTgt spid="341"/>
                                        </p:tgtEl>
                                        <p:attrNameLst>
                                          <p:attrName>style.visibility</p:attrName>
                                        </p:attrNameLst>
                                      </p:cBhvr>
                                      <p:to>
                                        <p:strVal val="visible"/>
                                      </p:to>
                                    </p:set>
                                  </p:childTnLst>
                                </p:cTn>
                              </p:par>
                            </p:childTnLst>
                          </p:cTn>
                        </p:par>
                      </p:childTnLst>
                    </p:cTn>
                  </p:par>
                  <p:par>
                    <p:cTn id="1017" fill="hold">
                      <p:stCondLst>
                        <p:cond delay="indefinite"/>
                      </p:stCondLst>
                      <p:childTnLst>
                        <p:par>
                          <p:cTn id="1018" fill="hold">
                            <p:stCondLst>
                              <p:cond delay="0"/>
                            </p:stCondLst>
                            <p:childTnLst>
                              <p:par>
                                <p:cTn id="1019" nodeType="clickEffect" fill="hold" presetClass="entr" presetID="1">
                                  <p:stCondLst>
                                    <p:cond delay="0"/>
                                  </p:stCondLst>
                                  <p:childTnLst>
                                    <p:set>
                                      <p:cBhvr>
                                        <p:cTn id="1020" dur="1" fill="hold">
                                          <p:stCondLst>
                                            <p:cond delay="0"/>
                                          </p:stCondLst>
                                        </p:cTn>
                                        <p:tgtEl>
                                          <p:spTgt spid="333">
                                            <p:txEl>
                                              <p:pRg st="5" end="5"/>
                                            </p:txEl>
                                          </p:spTgt>
                                        </p:tgtEl>
                                        <p:attrNameLst>
                                          <p:attrName>style.visibility</p:attrName>
                                        </p:attrNameLst>
                                      </p:cBhvr>
                                      <p:to>
                                        <p:strVal val="visible"/>
                                      </p:to>
                                    </p:set>
                                  </p:childTnLst>
                                </p:cTn>
                              </p:par>
                            </p:childTnLst>
                          </p:cTn>
                        </p:par>
                      </p:childTnLst>
                    </p:cTn>
                  </p:par>
                  <p:par>
                    <p:cTn id="1021" fill="hold">
                      <p:stCondLst>
                        <p:cond delay="indefinite"/>
                      </p:stCondLst>
                      <p:childTnLst>
                        <p:par>
                          <p:cTn id="1022" fill="hold">
                            <p:stCondLst>
                              <p:cond delay="0"/>
                            </p:stCondLst>
                            <p:childTnLst>
                              <p:par>
                                <p:cTn id="1023" nodeType="clickEffect" fill="hold" presetClass="entr" presetID="1">
                                  <p:stCondLst>
                                    <p:cond delay="0"/>
                                  </p:stCondLst>
                                  <p:childTnLst>
                                    <p:set>
                                      <p:cBhvr>
                                        <p:cTn id="1024" dur="1" fill="hold">
                                          <p:stCondLst>
                                            <p:cond delay="0"/>
                                          </p:stCondLst>
                                        </p:cTn>
                                        <p:tgtEl>
                                          <p:spTgt spid="33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Explicit example</a:t>
            </a:r>
            <a:endParaRPr b="0" lang="en-US" sz="3600" spc="-1" strike="noStrike">
              <a:solidFill>
                <a:srgbClr val="000000"/>
              </a:solidFill>
              <a:latin typeface="Arial"/>
            </a:endParaRPr>
          </a:p>
        </p:txBody>
      </p:sp>
      <p:sp>
        <p:nvSpPr>
          <p:cNvPr id="34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Saving the boring stuff:</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y=hates_cats</a:t>
            </a:r>
            <a:r>
              <a:rPr b="0" i="1" lang="en-US" sz="2000" spc="-1" strike="noStrike">
                <a:solidFill>
                  <a:srgbClr val="000000"/>
                </a:solidFill>
                <a:latin typeface="Arial"/>
              </a:rPr>
              <a:t> =</a:t>
            </a:r>
            <a:r>
              <a:rPr b="0" lang="en-US" sz="2000" spc="-1" strike="noStrike">
                <a:solidFill>
                  <a:srgbClr val="000000"/>
                </a:solidFill>
                <a:latin typeface="Arial"/>
              </a:rPr>
              <a:t> -0.1; 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y=likes_cats</a:t>
            </a:r>
            <a:r>
              <a:rPr b="0" i="1" lang="en-US" sz="2000" spc="-1" strike="noStrike">
                <a:solidFill>
                  <a:srgbClr val="000000"/>
                </a:solidFill>
                <a:latin typeface="Arial"/>
              </a:rPr>
              <a:t> =</a:t>
            </a:r>
            <a:r>
              <a:rPr b="0" lang="en-US" sz="2000" spc="-1" strike="noStrike">
                <a:solidFill>
                  <a:srgbClr val="000000"/>
                </a:solidFill>
                <a:latin typeface="Arial"/>
              </a:rPr>
              <a:t> +2.5</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𝝍</a:t>
            </a:r>
            <a:r>
              <a:rPr b="1" lang="en-US" sz="2000" spc="-1" strike="noStrike" baseline="-25000">
                <a:solidFill>
                  <a:srgbClr val="000000"/>
                </a:solidFill>
                <a:latin typeface="Arial"/>
              </a:rPr>
              <a:t>x2,</a:t>
            </a:r>
            <a:r>
              <a:rPr b="0" i="1" lang="en-US" sz="2000" spc="-1" strike="noStrike" baseline="-25000">
                <a:solidFill>
                  <a:srgbClr val="000000"/>
                </a:solidFill>
                <a:latin typeface="Arial"/>
              </a:rPr>
              <a:t>y=hates_cats</a:t>
            </a:r>
            <a:r>
              <a:rPr b="0" i="1" lang="en-US" sz="2000" spc="-1" strike="noStrike">
                <a:solidFill>
                  <a:srgbClr val="000000"/>
                </a:solidFill>
                <a:latin typeface="Arial"/>
              </a:rPr>
              <a:t> =</a:t>
            </a:r>
            <a:r>
              <a:rPr b="0" lang="en-US" sz="2000" spc="-1" strike="noStrike">
                <a:solidFill>
                  <a:srgbClr val="000000"/>
                </a:solidFill>
                <a:latin typeface="Arial"/>
              </a:rPr>
              <a:t> +1.9; 𝝍</a:t>
            </a:r>
            <a:r>
              <a:rPr b="1" lang="en-US" sz="2000" spc="-1" strike="noStrike" baseline="-25000">
                <a:solidFill>
                  <a:srgbClr val="000000"/>
                </a:solidFill>
                <a:latin typeface="Arial"/>
              </a:rPr>
              <a:t>x2,</a:t>
            </a:r>
            <a:r>
              <a:rPr b="0" i="1" lang="en-US" sz="2000" spc="-1" strike="noStrike" baseline="-25000">
                <a:solidFill>
                  <a:srgbClr val="000000"/>
                </a:solidFill>
                <a:latin typeface="Arial"/>
              </a:rPr>
              <a:t>y=likes_cats</a:t>
            </a:r>
            <a:r>
              <a:rPr b="0" i="1" lang="en-US" sz="2000" spc="-1" strike="noStrike">
                <a:solidFill>
                  <a:srgbClr val="000000"/>
                </a:solidFill>
                <a:latin typeface="Arial"/>
              </a:rPr>
              <a:t> =</a:t>
            </a:r>
            <a:r>
              <a:rPr b="0" lang="en-US" sz="2000" spc="-1" strike="noStrike">
                <a:solidFill>
                  <a:srgbClr val="000000"/>
                </a:solidFill>
                <a:latin typeface="Arial"/>
              </a:rPr>
              <a:t> +0.5</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We want to predict the class of each document: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Document 1: argmax{ </a:t>
            </a:r>
            <a:r>
              <a:rPr b="0" lang="en-US" sz="2000" spc="-1" strike="noStrike">
                <a:solidFill>
                  <a:srgbClr val="000000"/>
                </a:solidFill>
                <a:latin typeface="Arial"/>
              </a:rPr>
              <a:t>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y=hates_cats</a:t>
            </a:r>
            <a:r>
              <a:rPr b="0" i="1" lang="en-US" sz="2000" spc="-1" strike="noStrike">
                <a:solidFill>
                  <a:srgbClr val="000000"/>
                </a:solidFill>
                <a:latin typeface="Arial"/>
              </a:rPr>
              <a:t>, </a:t>
            </a:r>
            <a:r>
              <a:rPr b="0" lang="en-US" sz="2000" spc="-1" strike="noStrike">
                <a:solidFill>
                  <a:srgbClr val="000000"/>
                </a:solidFill>
                <a:latin typeface="Arial"/>
              </a:rPr>
              <a:t>𝝍</a:t>
            </a:r>
            <a:r>
              <a:rPr b="1" lang="en-US" sz="2000" spc="-1" strike="noStrike" baseline="-25000">
                <a:solidFill>
                  <a:srgbClr val="000000"/>
                </a:solidFill>
                <a:latin typeface="Arial"/>
              </a:rPr>
              <a:t>x1,</a:t>
            </a:r>
            <a:r>
              <a:rPr b="0" i="1" lang="en-US" sz="2000" spc="-1" strike="noStrike" baseline="-25000">
                <a:solidFill>
                  <a:srgbClr val="000000"/>
                </a:solidFill>
                <a:latin typeface="Arial"/>
              </a:rPr>
              <a:t>y=likes_cats</a:t>
            </a:r>
            <a:r>
              <a:rPr b="0" i="1" lang="en-US" sz="2000" spc="-1" strike="noStrike">
                <a:solidFill>
                  <a:srgbClr val="000000"/>
                </a:solidFill>
                <a:latin typeface="Arial"/>
              </a:rPr>
              <a:t> </a:t>
            </a:r>
            <a:r>
              <a:rPr b="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Document 2: argmax{ </a:t>
            </a:r>
            <a:r>
              <a:rPr b="0" lang="en-US" sz="2000" spc="-1" strike="noStrike">
                <a:solidFill>
                  <a:srgbClr val="000000"/>
                </a:solidFill>
                <a:latin typeface="Arial"/>
              </a:rPr>
              <a:t>𝝍</a:t>
            </a:r>
            <a:r>
              <a:rPr b="1" lang="en-US" sz="2000" spc="-1" strike="noStrike" baseline="-25000">
                <a:solidFill>
                  <a:srgbClr val="000000"/>
                </a:solidFill>
                <a:latin typeface="Arial"/>
              </a:rPr>
              <a:t>x2,</a:t>
            </a:r>
            <a:r>
              <a:rPr b="0" i="1" lang="en-US" sz="2000" spc="-1" strike="noStrike" baseline="-25000">
                <a:solidFill>
                  <a:srgbClr val="000000"/>
                </a:solidFill>
                <a:latin typeface="Arial"/>
              </a:rPr>
              <a:t>y=hates_cats</a:t>
            </a:r>
            <a:r>
              <a:rPr b="0" i="1" lang="en-US" sz="2000" spc="-1" strike="noStrike">
                <a:solidFill>
                  <a:srgbClr val="000000"/>
                </a:solidFill>
                <a:latin typeface="Arial"/>
              </a:rPr>
              <a:t>, </a:t>
            </a:r>
            <a:r>
              <a:rPr b="0" lang="en-US" sz="2000" spc="-1" strike="noStrike">
                <a:solidFill>
                  <a:srgbClr val="000000"/>
                </a:solidFill>
                <a:latin typeface="Arial"/>
              </a:rPr>
              <a:t>𝝍</a:t>
            </a:r>
            <a:r>
              <a:rPr b="1" lang="en-US" sz="2000" spc="-1" strike="noStrike" baseline="-25000">
                <a:solidFill>
                  <a:srgbClr val="000000"/>
                </a:solidFill>
                <a:latin typeface="Arial"/>
              </a:rPr>
              <a:t>x2,</a:t>
            </a:r>
            <a:r>
              <a:rPr b="0" i="1" lang="en-US" sz="2000" spc="-1" strike="noStrike" baseline="-25000">
                <a:solidFill>
                  <a:srgbClr val="000000"/>
                </a:solidFill>
                <a:latin typeface="Arial"/>
              </a:rPr>
              <a:t>y=likes_cats</a:t>
            </a:r>
            <a:r>
              <a:rPr b="0" i="1" lang="en-US" sz="2000" spc="-1" strike="noStrike">
                <a:solidFill>
                  <a:srgbClr val="000000"/>
                </a:solidFill>
                <a:latin typeface="Arial"/>
              </a:rPr>
              <a:t> </a:t>
            </a:r>
            <a:r>
              <a:rPr b="1" lang="en-US" sz="2000" spc="-1" strike="noStrike">
                <a:solidFill>
                  <a:srgbClr val="000000"/>
                </a:solidFill>
                <a:latin typeface="Arial"/>
              </a:rPr>
              <a:t>}   ????????</a:t>
            </a:r>
            <a:endParaRPr b="1" lang="en-US" sz="2000" spc="-1" strike="noStrike">
              <a:solidFill>
                <a:srgbClr val="000000"/>
              </a:solidFill>
              <a:latin typeface="Arial"/>
            </a:endParaRPr>
          </a:p>
        </p:txBody>
      </p:sp>
      <p:sp>
        <p:nvSpPr>
          <p:cNvPr id="344" name="Rectangle 4"/>
          <p:cNvSpPr/>
          <p:nvPr/>
        </p:nvSpPr>
        <p:spPr>
          <a:xfrm>
            <a:off x="7853040" y="2279520"/>
            <a:ext cx="1927080" cy="272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Document 1: I like cats</a:t>
            </a:r>
            <a:endParaRPr b="0" lang="en-US" sz="1200" spc="-1" strike="noStrike">
              <a:latin typeface="Arial"/>
            </a:endParaRPr>
          </a:p>
        </p:txBody>
      </p:sp>
      <p:sp>
        <p:nvSpPr>
          <p:cNvPr id="345" name="Rectangle 5"/>
          <p:cNvSpPr/>
          <p:nvPr/>
        </p:nvSpPr>
        <p:spPr>
          <a:xfrm>
            <a:off x="7853040" y="2700000"/>
            <a:ext cx="1927080" cy="272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200" spc="-1" strike="noStrike">
                <a:solidFill>
                  <a:srgbClr val="000000"/>
                </a:solidFill>
                <a:latin typeface="Arial"/>
              </a:rPr>
              <a:t>Document 2: I hate cats</a:t>
            </a:r>
            <a:endParaRPr b="0" lang="en-US" sz="1200" spc="-1" strike="noStrike">
              <a:latin typeface="Arial"/>
            </a:endParaRPr>
          </a:p>
        </p:txBody>
      </p:sp>
      <p:pic>
        <p:nvPicPr>
          <p:cNvPr id="346" name="Picture 10" descr=""/>
          <p:cNvPicPr/>
          <p:nvPr/>
        </p:nvPicPr>
        <p:blipFill>
          <a:blip r:embed="rId1"/>
          <a:stretch/>
        </p:blipFill>
        <p:spPr>
          <a:xfrm>
            <a:off x="2621520" y="3618000"/>
            <a:ext cx="6596280" cy="1102320"/>
          </a:xfrm>
          <a:prstGeom prst="rect">
            <a:avLst/>
          </a:prstGeom>
          <a:ln w="0">
            <a:noFill/>
          </a:ln>
        </p:spPr>
      </p:pic>
      <p:pic>
        <p:nvPicPr>
          <p:cNvPr id="347" name="Picture 22" descr=""/>
          <p:cNvPicPr/>
          <p:nvPr/>
        </p:nvPicPr>
        <p:blipFill>
          <a:blip r:embed="rId2"/>
          <a:stretch/>
        </p:blipFill>
        <p:spPr>
          <a:xfrm>
            <a:off x="9021600" y="4803480"/>
            <a:ext cx="2281320" cy="1605600"/>
          </a:xfrm>
          <a:prstGeom prst="rect">
            <a:avLst/>
          </a:prstGeom>
          <a:ln w="0">
            <a:noFill/>
          </a:ln>
        </p:spPr>
      </p:pic>
      <p:sp>
        <p:nvSpPr>
          <p:cNvPr id="4" name="PlaceHolder 3"/>
          <p:cNvSpPr>
            <a:spLocks noGrp="1"/>
          </p:cNvSpPr>
          <p:nvPr>
            <p:ph type="sldNum" idx="6"/>
          </p:nvPr>
        </p:nvSpPr>
        <p:spPr/>
        <p:txBody>
          <a:bodyPr/>
          <a:p>
            <a:fld id="{AA0ABC93-0E5E-4B7C-9B22-7D1902AAA4DD}" type="slidenum">
              <a:t>43</a:t>
            </a:fld>
          </a:p>
        </p:txBody>
      </p:sp>
    </p:spTree>
  </p:cSld>
  <mc:AlternateContent>
    <mc:Choice Requires="p14">
      <p:transition spd="slow" p14:dur="2000"/>
    </mc:Choice>
    <mc:Fallback>
      <p:transition spd="slow"/>
    </mc:Fallback>
  </mc:AlternateContent>
  <p:timing>
    <p:tnLst>
      <p:par>
        <p:cTn id="1025" dur="indefinite" restart="never" nodeType="tmRoot">
          <p:childTnLst>
            <p:seq>
              <p:cTn id="1026" dur="indefinite" nodeType="mainSeq">
                <p:childTnLst>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343">
                                            <p:txEl>
                                              <p:pRg st="1" end="1"/>
                                            </p:txEl>
                                          </p:spTgt>
                                        </p:tgtEl>
                                        <p:attrNameLst>
                                          <p:attrName>style.visibility</p:attrName>
                                        </p:attrNameLst>
                                      </p:cBhvr>
                                      <p:to>
                                        <p:strVal val="visible"/>
                                      </p:to>
                                    </p:set>
                                  </p:childTnLst>
                                </p:cTn>
                              </p:par>
                              <p:par>
                                <p:cTn id="1035" nodeType="withEffect" fill="hold" presetClass="entr" presetID="1">
                                  <p:stCondLst>
                                    <p:cond delay="0"/>
                                  </p:stCondLst>
                                  <p:childTnLst>
                                    <p:set>
                                      <p:cBhvr>
                                        <p:cTn id="1036" dur="1" fill="hold">
                                          <p:stCondLst>
                                            <p:cond delay="0"/>
                                          </p:stCondLst>
                                        </p:cTn>
                                        <p:tgtEl>
                                          <p:spTgt spid="344"/>
                                        </p:tgtEl>
                                        <p:attrNameLst>
                                          <p:attrName>style.visibility</p:attrName>
                                        </p:attrNameLst>
                                      </p:cBhvr>
                                      <p:to>
                                        <p:strVal val="visible"/>
                                      </p:to>
                                    </p:set>
                                  </p:childTnLst>
                                </p:cTn>
                              </p:par>
                            </p:childTnLst>
                          </p:cTn>
                        </p:par>
                      </p:childTnLst>
                    </p:cTn>
                  </p:par>
                  <p:par>
                    <p:cTn id="1037" fill="hold">
                      <p:stCondLst>
                        <p:cond delay="indefinite"/>
                      </p:stCondLst>
                      <p:childTnLst>
                        <p:par>
                          <p:cTn id="1038" fill="hold">
                            <p:stCondLst>
                              <p:cond delay="0"/>
                            </p:stCondLst>
                            <p:childTnLst>
                              <p:par>
                                <p:cTn id="1039" nodeType="clickEffect" fill="hold" presetClass="entr" presetID="1">
                                  <p:stCondLst>
                                    <p:cond delay="0"/>
                                  </p:stCondLst>
                                  <p:childTnLst>
                                    <p:set>
                                      <p:cBhvr>
                                        <p:cTn id="1040" dur="1" fill="hold">
                                          <p:stCondLst>
                                            <p:cond delay="0"/>
                                          </p:stCondLst>
                                        </p:cTn>
                                        <p:tgtEl>
                                          <p:spTgt spid="343">
                                            <p:txEl>
                                              <p:pRg st="2" end="2"/>
                                            </p:txEl>
                                          </p:spTgt>
                                        </p:tgtEl>
                                        <p:attrNameLst>
                                          <p:attrName>style.visibility</p:attrName>
                                        </p:attrNameLst>
                                      </p:cBhvr>
                                      <p:to>
                                        <p:strVal val="visible"/>
                                      </p:to>
                                    </p:set>
                                  </p:childTnLst>
                                </p:cTn>
                              </p:par>
                              <p:par>
                                <p:cTn id="1041" nodeType="withEffect" fill="hold" presetClass="entr" presetID="1">
                                  <p:stCondLst>
                                    <p:cond delay="0"/>
                                  </p:stCondLst>
                                  <p:childTnLst>
                                    <p:set>
                                      <p:cBhvr>
                                        <p:cTn id="1042" dur="1" fill="hold">
                                          <p:stCondLst>
                                            <p:cond delay="0"/>
                                          </p:stCondLst>
                                        </p:cTn>
                                        <p:tgtEl>
                                          <p:spTgt spid="345"/>
                                        </p:tgtEl>
                                        <p:attrNameLst>
                                          <p:attrName>style.visibility</p:attrName>
                                        </p:attrNameLst>
                                      </p:cBhvr>
                                      <p:to>
                                        <p:strVal val="visible"/>
                                      </p:to>
                                    </p:set>
                                  </p:childTnLst>
                                </p:cTn>
                              </p:par>
                            </p:childTnLst>
                          </p:cTn>
                        </p:par>
                      </p:childTnLst>
                    </p:cTn>
                  </p:par>
                  <p:par>
                    <p:cTn id="1043" fill="hold">
                      <p:stCondLst>
                        <p:cond delay="indefinite"/>
                      </p:stCondLst>
                      <p:childTnLst>
                        <p:par>
                          <p:cTn id="1044" fill="hold">
                            <p:stCondLst>
                              <p:cond delay="0"/>
                            </p:stCondLst>
                            <p:childTnLst>
                              <p:par>
                                <p:cTn id="1045" nodeType="clickEffect" fill="hold" presetClass="entr" presetID="1">
                                  <p:stCondLst>
                                    <p:cond delay="0"/>
                                  </p:stCondLst>
                                  <p:childTnLst>
                                    <p:set>
                                      <p:cBhvr>
                                        <p:cTn id="1046"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047" fill="hold">
                      <p:stCondLst>
                        <p:cond delay="indefinite"/>
                      </p:stCondLst>
                      <p:childTnLst>
                        <p:par>
                          <p:cTn id="1048" fill="hold">
                            <p:stCondLst>
                              <p:cond delay="0"/>
                            </p:stCondLst>
                            <p:childTnLst>
                              <p:par>
                                <p:cTn id="1049" nodeType="clickEffect" fill="hold" presetClass="entr" presetID="1">
                                  <p:stCondLst>
                                    <p:cond delay="0"/>
                                  </p:stCondLst>
                                  <p:childTnLst>
                                    <p:set>
                                      <p:cBhvr>
                                        <p:cTn id="1050" dur="1" fill="hold">
                                          <p:stCondLst>
                                            <p:cond delay="0"/>
                                          </p:stCondLst>
                                        </p:cTn>
                                        <p:tgtEl>
                                          <p:spTgt spid="346"/>
                                        </p:tgtEl>
                                        <p:attrNameLst>
                                          <p:attrName>style.visibility</p:attrName>
                                        </p:attrNameLst>
                                      </p:cBhvr>
                                      <p:to>
                                        <p:strVal val="visible"/>
                                      </p:to>
                                    </p:set>
                                  </p:childTnLst>
                                </p:cTn>
                              </p:par>
                            </p:childTnLst>
                          </p:cTn>
                        </p:par>
                      </p:childTnLst>
                    </p:cTn>
                  </p:par>
                  <p:par>
                    <p:cTn id="1051" fill="hold">
                      <p:stCondLst>
                        <p:cond delay="indefinite"/>
                      </p:stCondLst>
                      <p:childTnLst>
                        <p:par>
                          <p:cTn id="1052" fill="hold">
                            <p:stCondLst>
                              <p:cond delay="0"/>
                            </p:stCondLst>
                            <p:childTnLst>
                              <p:par>
                                <p:cTn id="1053" nodeType="clickEffect" fill="hold" presetClass="entr" presetID="1">
                                  <p:stCondLst>
                                    <p:cond delay="0"/>
                                  </p:stCondLst>
                                  <p:childTnLst>
                                    <p:set>
                                      <p:cBhvr>
                                        <p:cTn id="1054" dur="1" fill="hold">
                                          <p:stCondLst>
                                            <p:cond delay="0"/>
                                          </p:stCondLst>
                                        </p:cTn>
                                        <p:tgtEl>
                                          <p:spTgt spid="343">
                                            <p:txEl>
                                              <p:pRg st="7" end="7"/>
                                            </p:txEl>
                                          </p:spTgt>
                                        </p:tgtEl>
                                        <p:attrNameLst>
                                          <p:attrName>style.visibility</p:attrName>
                                        </p:attrNameLst>
                                      </p:cBhvr>
                                      <p:to>
                                        <p:strVal val="visible"/>
                                      </p:to>
                                    </p:set>
                                  </p:childTnLst>
                                </p:cTn>
                              </p:par>
                            </p:childTnLst>
                          </p:cTn>
                        </p:par>
                      </p:childTnLst>
                    </p:cTn>
                  </p:par>
                  <p:par>
                    <p:cTn id="1055" fill="hold">
                      <p:stCondLst>
                        <p:cond delay="indefinite"/>
                      </p:stCondLst>
                      <p:childTnLst>
                        <p:par>
                          <p:cTn id="1056" fill="hold">
                            <p:stCondLst>
                              <p:cond delay="0"/>
                            </p:stCondLst>
                            <p:childTnLst>
                              <p:par>
                                <p:cTn id="1057" nodeType="clickEffect" fill="hold" presetClass="entr" presetID="1">
                                  <p:stCondLst>
                                    <p:cond delay="0"/>
                                  </p:stCondLst>
                                  <p:childTnLst>
                                    <p:set>
                                      <p:cBhvr>
                                        <p:cTn id="1058" dur="1" fill="hold">
                                          <p:stCondLst>
                                            <p:cond delay="0"/>
                                          </p:stCondLst>
                                        </p:cTn>
                                        <p:tgtEl>
                                          <p:spTgt spid="343">
                                            <p:txEl>
                                              <p:pRg st="8" end="8"/>
                                            </p:txEl>
                                          </p:spTgt>
                                        </p:tgtEl>
                                        <p:attrNameLst>
                                          <p:attrName>style.visibility</p:attrName>
                                        </p:attrNameLst>
                                      </p:cBhvr>
                                      <p:to>
                                        <p:strVal val="visible"/>
                                      </p:to>
                                    </p:set>
                                  </p:childTnLst>
                                </p:cTn>
                              </p:par>
                              <p:par>
                                <p:cTn id="1059" nodeType="withEffect" fill="hold" presetClass="entr" presetID="1">
                                  <p:stCondLst>
                                    <p:cond delay="0"/>
                                  </p:stCondLst>
                                  <p:childTnLst>
                                    <p:set>
                                      <p:cBhvr>
                                        <p:cTn id="1060"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Inverse Document Frequency</a:t>
            </a:r>
            <a:endParaRPr b="0" lang="en-US" sz="3600" spc="-1" strike="noStrike">
              <a:solidFill>
                <a:srgbClr val="000000"/>
              </a:solidFill>
              <a:latin typeface="Arial"/>
            </a:endParaRPr>
          </a:p>
        </p:txBody>
      </p:sp>
      <p:sp>
        <p:nvSpPr>
          <p:cNvPr id="34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Recall:</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tf</a:t>
            </a:r>
            <a:r>
              <a:rPr b="0" i="1" lang="en-US" sz="2000" spc="-1" strike="noStrike" baseline="-25000">
                <a:solidFill>
                  <a:srgbClr val="000000"/>
                </a:solidFill>
                <a:latin typeface="Arial"/>
              </a:rPr>
              <a:t>ij</a:t>
            </a:r>
            <a:r>
              <a:rPr b="0" lang="en-US" sz="2000" spc="-1" strike="noStrike">
                <a:solidFill>
                  <a:srgbClr val="000000"/>
                </a:solidFill>
                <a:latin typeface="Arial"/>
              </a:rPr>
              <a:t>: frequency of word </a:t>
            </a:r>
            <a:r>
              <a:rPr b="0" i="1" lang="en-US" sz="2000" spc="-1" strike="noStrike">
                <a:solidFill>
                  <a:srgbClr val="000000"/>
                </a:solidFill>
                <a:latin typeface="Arial"/>
              </a:rPr>
              <a:t>j</a:t>
            </a:r>
            <a:r>
              <a:rPr b="0" lang="en-US" sz="2000" spc="-1" strike="noStrike">
                <a:solidFill>
                  <a:srgbClr val="000000"/>
                </a:solidFill>
                <a:latin typeface="Arial"/>
              </a:rPr>
              <a:t> in document </a:t>
            </a:r>
            <a:r>
              <a:rPr b="0" i="1" lang="en-US" sz="2000" spc="-1" strike="noStrike">
                <a:solidFill>
                  <a:srgbClr val="000000"/>
                </a:solidFill>
                <a:latin typeface="Arial"/>
              </a:rPr>
              <a:t>i</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Any issues with this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Term frequency gets </a:t>
            </a:r>
            <a:r>
              <a:rPr b="0" lang="en-US" sz="2000" spc="-1" strike="noStrike">
                <a:solidFill>
                  <a:srgbClr val="d1282e"/>
                </a:solidFill>
                <a:latin typeface="Arial"/>
              </a:rPr>
              <a:t>overloaded</a:t>
            </a:r>
            <a:r>
              <a:rPr b="0" lang="en-US" sz="2000" spc="-1" strike="noStrike">
                <a:solidFill>
                  <a:srgbClr val="000000"/>
                </a:solidFill>
                <a:latin typeface="Arial"/>
              </a:rPr>
              <a:t> by common words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Inverse Document Frequency</a:t>
            </a:r>
            <a:r>
              <a:rPr b="1" lang="en-US" sz="2000" spc="-1" strike="noStrike">
                <a:solidFill>
                  <a:srgbClr val="000000"/>
                </a:solidFill>
                <a:latin typeface="Arial"/>
              </a:rPr>
              <a:t> (IDF): weight individual words negatively by how frequently they appear in the corpus: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IDF is just defined for a word </a:t>
            </a:r>
            <a:r>
              <a:rPr b="1" i="1" lang="en-US" sz="2000" spc="-1" strike="noStrike">
                <a:solidFill>
                  <a:srgbClr val="000000"/>
                </a:solidFill>
                <a:latin typeface="Arial"/>
              </a:rPr>
              <a:t>j</a:t>
            </a:r>
            <a:r>
              <a:rPr b="1" lang="en-US" sz="2000" spc="-1" strike="noStrike">
                <a:solidFill>
                  <a:srgbClr val="000000"/>
                </a:solidFill>
                <a:latin typeface="Arial"/>
              </a:rPr>
              <a:t>, not word/document pair </a:t>
            </a:r>
            <a:r>
              <a:rPr b="1" i="1" lang="en-US" sz="2000" spc="-1" strike="noStrike">
                <a:solidFill>
                  <a:srgbClr val="000000"/>
                </a:solidFill>
                <a:latin typeface="Arial"/>
              </a:rPr>
              <a:t>j</a:t>
            </a:r>
            <a:r>
              <a:rPr b="1" lang="en-US" sz="2000" spc="-1" strike="noStrike">
                <a:solidFill>
                  <a:srgbClr val="000000"/>
                </a:solidFill>
                <a:latin typeface="Arial"/>
              </a:rPr>
              <a:t>, </a:t>
            </a:r>
            <a:r>
              <a:rPr b="1" i="1" lang="en-US" sz="2000" spc="-1" strike="noStrike">
                <a:solidFill>
                  <a:srgbClr val="000000"/>
                </a:solidFill>
                <a:latin typeface="Arial"/>
              </a:rPr>
              <a:t>i</a:t>
            </a:r>
            <a:endParaRPr b="1" lang="en-US" sz="2000" spc="-1" strike="noStrike">
              <a:solidFill>
                <a:srgbClr val="000000"/>
              </a:solidFill>
              <a:latin typeface="Arial"/>
            </a:endParaRPr>
          </a:p>
        </p:txBody>
      </p:sp>
      <p:pic>
        <p:nvPicPr>
          <p:cNvPr id="350" name="Picture 5" descr=""/>
          <p:cNvPicPr/>
          <p:nvPr/>
        </p:nvPicPr>
        <p:blipFill>
          <a:blip r:embed="rId1"/>
          <a:stretch/>
        </p:blipFill>
        <p:spPr>
          <a:xfrm>
            <a:off x="2217600" y="4339800"/>
            <a:ext cx="7695720" cy="1104480"/>
          </a:xfrm>
          <a:prstGeom prst="rect">
            <a:avLst/>
          </a:prstGeom>
          <a:ln w="0">
            <a:noFill/>
          </a:ln>
        </p:spPr>
      </p:pic>
      <p:sp>
        <p:nvSpPr>
          <p:cNvPr id="4" name="PlaceHolder 3"/>
          <p:cNvSpPr>
            <a:spLocks noGrp="1"/>
          </p:cNvSpPr>
          <p:nvPr>
            <p:ph type="sldNum" idx="6"/>
          </p:nvPr>
        </p:nvSpPr>
        <p:spPr/>
        <p:txBody>
          <a:bodyPr/>
          <a:p>
            <a:fld id="{74FA6EF4-A8E7-40CE-9F6E-11ECA5FFA7E6}" type="slidenum">
              <a:t>44</a:t>
            </a:fld>
          </a:p>
        </p:txBody>
      </p:sp>
    </p:spTree>
  </p:cSld>
  <mc:AlternateContent>
    <mc:Choice Requires="p14">
      <p:transition spd="slow" p14:dur="2000"/>
    </mc:Choice>
    <mc:Fallback>
      <p:transition spd="slow"/>
    </mc:Fallback>
  </mc:AlternateContent>
  <p:timing>
    <p:tnLst>
      <p:par>
        <p:cTn id="1061" dur="indefinite" restart="never" nodeType="tmRoot">
          <p:childTnLst>
            <p:seq>
              <p:cTn id="1062" dur="indefinite" nodeType="mainSeq">
                <p:childTnLst>
                  <p:par>
                    <p:cTn id="1063" fill="hold">
                      <p:stCondLst>
                        <p:cond delay="indefinite"/>
                      </p:stCondLst>
                      <p:childTnLst>
                        <p:par>
                          <p:cTn id="1064" fill="hold">
                            <p:stCondLst>
                              <p:cond delay="0"/>
                            </p:stCondLst>
                            <p:childTnLst>
                              <p:par>
                                <p:cTn id="1065" nodeType="clickEffect" fill="hold" presetClass="entr" presetID="1">
                                  <p:stCondLst>
                                    <p:cond delay="0"/>
                                  </p:stCondLst>
                                  <p:childTnLst>
                                    <p:set>
                                      <p:cBhvr>
                                        <p:cTn id="106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1067" fill="hold">
                      <p:stCondLst>
                        <p:cond delay="indefinite"/>
                      </p:stCondLst>
                      <p:childTnLst>
                        <p:par>
                          <p:cTn id="1068" fill="hold">
                            <p:stCondLst>
                              <p:cond delay="0"/>
                            </p:stCondLst>
                            <p:childTnLst>
                              <p:par>
                                <p:cTn id="1069" nodeType="clickEffect" fill="hold" presetClass="entr" presetID="1">
                                  <p:stCondLst>
                                    <p:cond delay="0"/>
                                  </p:stCondLst>
                                  <p:childTnLst>
                                    <p:set>
                                      <p:cBhvr>
                                        <p:cTn id="107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071" fill="hold">
                      <p:stCondLst>
                        <p:cond delay="indefinite"/>
                      </p:stCondLst>
                      <p:childTnLst>
                        <p:par>
                          <p:cTn id="1072" fill="hold">
                            <p:stCondLst>
                              <p:cond delay="0"/>
                            </p:stCondLst>
                            <p:childTnLst>
                              <p:par>
                                <p:cTn id="1073" nodeType="clickEffect" fill="hold" presetClass="entr" presetID="1">
                                  <p:stCondLst>
                                    <p:cond delay="0"/>
                                  </p:stCondLst>
                                  <p:childTnLst>
                                    <p:set>
                                      <p:cBhvr>
                                        <p:cTn id="107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075" fill="hold">
                      <p:stCondLst>
                        <p:cond delay="indefinite"/>
                      </p:stCondLst>
                      <p:childTnLst>
                        <p:par>
                          <p:cTn id="1076" fill="hold">
                            <p:stCondLst>
                              <p:cond delay="0"/>
                            </p:stCondLst>
                            <p:childTnLst>
                              <p:par>
                                <p:cTn id="1077" nodeType="clickEffect" fill="hold" presetClass="entr" presetID="1">
                                  <p:stCondLst>
                                    <p:cond delay="0"/>
                                  </p:stCondLst>
                                  <p:childTnLst>
                                    <p:set>
                                      <p:cBhvr>
                                        <p:cTn id="107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079" fill="hold">
                      <p:stCondLst>
                        <p:cond delay="indefinite"/>
                      </p:stCondLst>
                      <p:childTnLst>
                        <p:par>
                          <p:cTn id="1080" fill="hold">
                            <p:stCondLst>
                              <p:cond delay="0"/>
                            </p:stCondLst>
                            <p:childTnLst>
                              <p:par>
                                <p:cTn id="1081" nodeType="clickEffect" fill="hold" presetClass="entr" presetID="1">
                                  <p:stCondLst>
                                    <p:cond delay="0"/>
                                  </p:stCondLst>
                                  <p:childTnLst>
                                    <p:set>
                                      <p:cBhvr>
                                        <p:cTn id="1082" dur="1" fill="hold">
                                          <p:stCondLst>
                                            <p:cond delay="0"/>
                                          </p:stCondLst>
                                        </p:cTn>
                                        <p:tgtEl>
                                          <p:spTgt spid="349">
                                            <p:txEl>
                                              <p:pRg st="4" end="4"/>
                                            </p:txEl>
                                          </p:spTgt>
                                        </p:tgtEl>
                                        <p:attrNameLst>
                                          <p:attrName>style.visibility</p:attrName>
                                        </p:attrNameLst>
                                      </p:cBhvr>
                                      <p:to>
                                        <p:strVal val="visible"/>
                                      </p:to>
                                    </p:set>
                                  </p:childTnLst>
                                </p:cTn>
                              </p:par>
                              <p:par>
                                <p:cTn id="1083" nodeType="withEffect" fill="hold" presetClass="entr" presetID="1">
                                  <p:stCondLst>
                                    <p:cond delay="0"/>
                                  </p:stCondLst>
                                  <p:childTnLst>
                                    <p:set>
                                      <p:cBhvr>
                                        <p:cTn id="1084" dur="1" fill="hold">
                                          <p:stCondLst>
                                            <p:cond delay="0"/>
                                          </p:stCondLst>
                                        </p:cTn>
                                        <p:tgtEl>
                                          <p:spTgt spid="350"/>
                                        </p:tgtEl>
                                        <p:attrNameLst>
                                          <p:attrName>style.visibility</p:attrName>
                                        </p:attrNameLst>
                                      </p:cBhvr>
                                      <p:to>
                                        <p:strVal val="visible"/>
                                      </p:to>
                                    </p:set>
                                  </p:childTnLst>
                                </p:cTn>
                              </p:par>
                            </p:childTnLst>
                          </p:cTn>
                        </p:par>
                      </p:childTnLst>
                    </p:cTn>
                  </p:par>
                  <p:par>
                    <p:cTn id="1085" fill="hold">
                      <p:stCondLst>
                        <p:cond delay="indefinite"/>
                      </p:stCondLst>
                      <p:childTnLst>
                        <p:par>
                          <p:cTn id="1086" fill="hold">
                            <p:stCondLst>
                              <p:cond delay="0"/>
                            </p:stCondLst>
                            <p:childTnLst>
                              <p:par>
                                <p:cTn id="1087" nodeType="clickEffect" fill="hold" presetClass="entr" presetID="1">
                                  <p:stCondLst>
                                    <p:cond delay="0"/>
                                  </p:stCondLst>
                                  <p:childTnLst>
                                    <p:set>
                                      <p:cBhvr>
                                        <p:cTn id="1088" dur="1" fill="hold">
                                          <p:stCondLst>
                                            <p:cond delay="0"/>
                                          </p:stCondLst>
                                        </p:cTn>
                                        <p:tgtEl>
                                          <p:spTgt spid="34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Inverse Document Frequency</a:t>
            </a:r>
            <a:endParaRPr b="0" lang="en-US" sz="3600" spc="-1" strike="noStrike">
              <a:solidFill>
                <a:srgbClr val="000000"/>
              </a:solidFill>
              <a:latin typeface="Arial"/>
            </a:endParaRPr>
          </a:p>
        </p:txBody>
      </p:sp>
      <p:graphicFrame>
        <p:nvGraphicFramePr>
          <p:cNvPr id="352" name="Table 4"/>
          <p:cNvGraphicFramePr/>
          <p:nvPr/>
        </p:nvGraphicFramePr>
        <p:xfrm>
          <a:off x="3505320" y="1556280"/>
          <a:ext cx="6095520" cy="2825280"/>
        </p:xfrm>
        <a:graphic>
          <a:graphicData uri="http://schemas.openxmlformats.org/drawingml/2006/table">
            <a:tbl>
              <a:tblPr/>
              <a:tblGrid>
                <a:gridCol w="507960"/>
                <a:gridCol w="507960"/>
                <a:gridCol w="507960"/>
                <a:gridCol w="507960"/>
                <a:gridCol w="507960"/>
                <a:gridCol w="507960"/>
                <a:gridCol w="507960"/>
                <a:gridCol w="507960"/>
                <a:gridCol w="507960"/>
                <a:gridCol w="1015920"/>
                <a:gridCol w="507960"/>
              </a:tblGrid>
              <a:tr h="1682280">
                <a:tc>
                  <a:txBody>
                    <a:bodyPr anchor="t">
                      <a:noAutofit/>
                    </a:bodyPr>
                    <a:p>
                      <a:pPr>
                        <a:lnSpc>
                          <a:spcPct val="100000"/>
                        </a:lnSpc>
                        <a:buNone/>
                      </a:pPr>
                      <a:r>
                        <a:rPr b="1" lang="en-US" sz="1800" spc="-1" strike="noStrike">
                          <a:solidFill>
                            <a:srgbClr val="ffffff"/>
                          </a:solidFill>
                          <a:latin typeface="Arial"/>
                        </a:rPr>
                        <a:t>the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CMSC320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you</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he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I</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quick</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dog</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me</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CMSCs</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b">
                      <a:noAutofit/>
                    </a:bodyPr>
                    <a:p>
                      <a:pPr algn="ctr">
                        <a:lnSpc>
                          <a:spcPct val="100000"/>
                        </a:lnSpc>
                        <a:buNone/>
                      </a:pPr>
                      <a:r>
                        <a:rPr b="1" lang="en-US" sz="1800" spc="-1" strike="noStrike">
                          <a:solidFill>
                            <a:srgbClr val="ffffff"/>
                          </a:solidFill>
                          <a:latin typeface="Arial"/>
                        </a:rPr>
                        <a:t>…</a:t>
                      </a:r>
                      <a:endParaRPr b="0" lang="en-US" sz="1800" spc="-1" strike="noStrike">
                        <a:latin typeface="Arial"/>
                      </a:endParaRPr>
                    </a:p>
                  </a:txBody>
                  <a:tcPr anchor="b"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800" spc="-1" strike="noStrike">
                          <a:solidFill>
                            <a:srgbClr val="ffffff"/>
                          </a:solidFill>
                          <a:latin typeface="Arial"/>
                        </a:rPr>
                        <a:t>than</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rowSpan="3">
                  <a:txBody>
                    <a:bodyPr anchor="ctr">
                      <a:noAutofit/>
                    </a:bodyPr>
                    <a:p>
                      <a:pPr algn="ctr">
                        <a:lnSpc>
                          <a:spcPct val="100000"/>
                        </a:lnSpc>
                        <a:buNone/>
                      </a:pPr>
                      <a:r>
                        <a:rPr b="0" lang="en-US" sz="1800" spc="-1" strike="noStrike">
                          <a:solidFill>
                            <a:srgbClr val="000000"/>
                          </a:solidFill>
                          <a:latin typeface="Arial"/>
                        </a:rPr>
                        <a:t>…</a:t>
                      </a:r>
                      <a:endParaRPr b="0" lang="en-US" sz="1800" spc="-1" strike="noStrike">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15080">
                <a:tc>
                  <a:txBody>
                    <a:bodyPr anchor="t">
                      <a:noAutofit/>
                    </a:bodyPr>
                    <a:p>
                      <a:pPr>
                        <a:lnSpc>
                          <a:spcPct val="100000"/>
                        </a:lnSpc>
                        <a:buNone/>
                      </a:pPr>
                      <a:r>
                        <a:rPr b="0" lang="en-US" sz="1800" spc="-1" strike="noStrike">
                          <a:solidFill>
                            <a:srgbClr val="000000"/>
                          </a:solidFill>
                          <a:latin typeface="Arial"/>
                        </a:rPr>
                        <a:t>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53" name="TextBox 5"/>
          <p:cNvSpPr/>
          <p:nvPr/>
        </p:nvSpPr>
        <p:spPr>
          <a:xfrm>
            <a:off x="1981080" y="326124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1</a:t>
            </a:r>
            <a:endParaRPr b="0" lang="en-US" sz="1800" spc="-1" strike="noStrike">
              <a:latin typeface="Arial"/>
            </a:endParaRPr>
          </a:p>
        </p:txBody>
      </p:sp>
      <p:sp>
        <p:nvSpPr>
          <p:cNvPr id="354" name="TextBox 6"/>
          <p:cNvSpPr/>
          <p:nvPr/>
        </p:nvSpPr>
        <p:spPr>
          <a:xfrm>
            <a:off x="1981080" y="362592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2</a:t>
            </a:r>
            <a:endParaRPr b="0" lang="en-US" sz="1800" spc="-1" strike="noStrike">
              <a:latin typeface="Arial"/>
            </a:endParaRPr>
          </a:p>
        </p:txBody>
      </p:sp>
      <p:sp>
        <p:nvSpPr>
          <p:cNvPr id="355" name="TextBox 7"/>
          <p:cNvSpPr/>
          <p:nvPr/>
        </p:nvSpPr>
        <p:spPr>
          <a:xfrm>
            <a:off x="1981080" y="399528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3</a:t>
            </a:r>
            <a:endParaRPr b="0" lang="en-US" sz="1800" spc="-1" strike="noStrike">
              <a:latin typeface="Arial"/>
            </a:endParaRPr>
          </a:p>
        </p:txBody>
      </p:sp>
      <p:pic>
        <p:nvPicPr>
          <p:cNvPr id="356" name="Picture 10" descr=""/>
          <p:cNvPicPr/>
          <p:nvPr/>
        </p:nvPicPr>
        <p:blipFill>
          <a:blip r:embed="rId1"/>
          <a:stretch/>
        </p:blipFill>
        <p:spPr>
          <a:xfrm>
            <a:off x="1138680" y="4754880"/>
            <a:ext cx="3066120" cy="685440"/>
          </a:xfrm>
          <a:prstGeom prst="rect">
            <a:avLst/>
          </a:prstGeom>
          <a:ln w="0">
            <a:noFill/>
          </a:ln>
        </p:spPr>
      </p:pic>
      <p:pic>
        <p:nvPicPr>
          <p:cNvPr id="357" name="Picture 11" descr=""/>
          <p:cNvPicPr/>
          <p:nvPr/>
        </p:nvPicPr>
        <p:blipFill>
          <a:blip r:embed="rId2"/>
          <a:stretch/>
        </p:blipFill>
        <p:spPr>
          <a:xfrm>
            <a:off x="1138680" y="5570640"/>
            <a:ext cx="3744000" cy="685440"/>
          </a:xfrm>
          <a:prstGeom prst="rect">
            <a:avLst/>
          </a:prstGeom>
          <a:ln w="0">
            <a:noFill/>
          </a:ln>
        </p:spPr>
      </p:pic>
      <p:pic>
        <p:nvPicPr>
          <p:cNvPr id="358" name="Picture 12" descr=""/>
          <p:cNvPicPr/>
          <p:nvPr/>
        </p:nvPicPr>
        <p:blipFill>
          <a:blip r:embed="rId3"/>
          <a:stretch/>
        </p:blipFill>
        <p:spPr>
          <a:xfrm>
            <a:off x="7546320" y="4754880"/>
            <a:ext cx="3105360" cy="685440"/>
          </a:xfrm>
          <a:prstGeom prst="rect">
            <a:avLst/>
          </a:prstGeom>
          <a:ln w="0">
            <a:noFill/>
          </a:ln>
        </p:spPr>
      </p:pic>
      <p:pic>
        <p:nvPicPr>
          <p:cNvPr id="359" name="Picture 13" descr=""/>
          <p:cNvPicPr/>
          <p:nvPr/>
        </p:nvPicPr>
        <p:blipFill>
          <a:blip r:embed="rId4"/>
          <a:stretch/>
        </p:blipFill>
        <p:spPr>
          <a:xfrm>
            <a:off x="7546320" y="5570640"/>
            <a:ext cx="2979360" cy="685440"/>
          </a:xfrm>
          <a:prstGeom prst="rect">
            <a:avLst/>
          </a:prstGeom>
          <a:ln w="0">
            <a:noFill/>
          </a:ln>
        </p:spPr>
      </p:pic>
      <p:sp>
        <p:nvSpPr>
          <p:cNvPr id="3" name="PlaceHolder 2"/>
          <p:cNvSpPr>
            <a:spLocks noGrp="1"/>
          </p:cNvSpPr>
          <p:nvPr>
            <p:ph type="sldNum" idx="9"/>
          </p:nvPr>
        </p:nvSpPr>
        <p:spPr/>
        <p:txBody>
          <a:bodyPr/>
          <a:p>
            <a:fld id="{AA378EFA-E473-40CA-9FB2-0BE124DF8D35}" type="slidenum">
              <a:t>45</a:t>
            </a:fld>
          </a:p>
        </p:txBody>
      </p:sp>
    </p:spTree>
  </p:cSld>
  <mc:AlternateContent>
    <mc:Choice Requires="p14">
      <p:transition spd="slow" p14:dur="2000"/>
    </mc:Choice>
    <mc:Fallback>
      <p:transition spd="slow"/>
    </mc:Fallback>
  </mc:AlternateContent>
  <p:timing>
    <p:tnLst>
      <p:par>
        <p:cTn id="1089" dur="indefinite" restart="never" nodeType="tmRoot">
          <p:childTnLst>
            <p:seq>
              <p:cTn id="1090" dur="indefinite" nodeType="mainSeq">
                <p:childTnLst>
                  <p:par>
                    <p:cTn id="1091" fill="hold">
                      <p:stCondLst>
                        <p:cond delay="indefinite"/>
                      </p:stCondLst>
                      <p:childTnLst>
                        <p:par>
                          <p:cTn id="1092" fill="hold">
                            <p:stCondLst>
                              <p:cond delay="0"/>
                            </p:stCondLst>
                            <p:childTnLst>
                              <p:par>
                                <p:cTn id="1093" nodeType="clickEffect" fill="hold" presetClass="entr" presetID="1">
                                  <p:stCondLst>
                                    <p:cond delay="0"/>
                                  </p:stCondLst>
                                  <p:childTnLst>
                                    <p:set>
                                      <p:cBhvr>
                                        <p:cTn id="1094" dur="1" fill="hold">
                                          <p:stCondLst>
                                            <p:cond delay="0"/>
                                          </p:stCondLst>
                                        </p:cTn>
                                        <p:tgtEl>
                                          <p:spTgt spid="352"/>
                                        </p:tgtEl>
                                        <p:attrNameLst>
                                          <p:attrName>style.visibility</p:attrName>
                                        </p:attrNameLst>
                                      </p:cBhvr>
                                      <p:to>
                                        <p:strVal val="visible"/>
                                      </p:to>
                                    </p:set>
                                  </p:childTnLst>
                                </p:cTn>
                              </p:par>
                              <p:par>
                                <p:cTn id="1095" nodeType="withEffect" fill="hold" presetClass="entr" presetID="1">
                                  <p:stCondLst>
                                    <p:cond delay="0"/>
                                  </p:stCondLst>
                                  <p:childTnLst>
                                    <p:set>
                                      <p:cBhvr>
                                        <p:cTn id="1096" dur="1" fill="hold">
                                          <p:stCondLst>
                                            <p:cond delay="0"/>
                                          </p:stCondLst>
                                        </p:cTn>
                                        <p:tgtEl>
                                          <p:spTgt spid="353"/>
                                        </p:tgtEl>
                                        <p:attrNameLst>
                                          <p:attrName>style.visibility</p:attrName>
                                        </p:attrNameLst>
                                      </p:cBhvr>
                                      <p:to>
                                        <p:strVal val="visible"/>
                                      </p:to>
                                    </p:set>
                                  </p:childTnLst>
                                </p:cTn>
                              </p:par>
                              <p:par>
                                <p:cTn id="1097" nodeType="withEffect" fill="hold" presetClass="entr" presetID="1">
                                  <p:stCondLst>
                                    <p:cond delay="0"/>
                                  </p:stCondLst>
                                  <p:childTnLst>
                                    <p:set>
                                      <p:cBhvr>
                                        <p:cTn id="1098" dur="1" fill="hold">
                                          <p:stCondLst>
                                            <p:cond delay="0"/>
                                          </p:stCondLst>
                                        </p:cTn>
                                        <p:tgtEl>
                                          <p:spTgt spid="354"/>
                                        </p:tgtEl>
                                        <p:attrNameLst>
                                          <p:attrName>style.visibility</p:attrName>
                                        </p:attrNameLst>
                                      </p:cBhvr>
                                      <p:to>
                                        <p:strVal val="visible"/>
                                      </p:to>
                                    </p:set>
                                  </p:childTnLst>
                                </p:cTn>
                              </p:par>
                              <p:par>
                                <p:cTn id="1099" nodeType="withEffect" fill="hold" presetClass="entr" presetID="1">
                                  <p:stCondLst>
                                    <p:cond delay="0"/>
                                  </p:stCondLst>
                                  <p:childTnLst>
                                    <p:set>
                                      <p:cBhvr>
                                        <p:cTn id="1100" dur="1" fill="hold">
                                          <p:stCondLst>
                                            <p:cond delay="0"/>
                                          </p:stCondLst>
                                        </p:cTn>
                                        <p:tgtEl>
                                          <p:spTgt spid="355"/>
                                        </p:tgtEl>
                                        <p:attrNameLst>
                                          <p:attrName>style.visibility</p:attrName>
                                        </p:attrNameLst>
                                      </p:cBhvr>
                                      <p:to>
                                        <p:strVal val="visible"/>
                                      </p:to>
                                    </p:set>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356"/>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357"/>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358"/>
                                        </p:tgtEl>
                                        <p:attrNameLst>
                                          <p:attrName>style.visibility</p:attrName>
                                        </p:attrNameLst>
                                      </p:cBhvr>
                                      <p:to>
                                        <p:strVal val="visible"/>
                                      </p:to>
                                    </p:set>
                                  </p:childTnLst>
                                </p:cTn>
                              </p:par>
                            </p:childTnLst>
                          </p:cTn>
                        </p:par>
                      </p:childTnLst>
                    </p:cTn>
                  </p:par>
                  <p:par>
                    <p:cTn id="1113" fill="hold">
                      <p:stCondLst>
                        <p:cond delay="indefinite"/>
                      </p:stCondLst>
                      <p:childTnLst>
                        <p:par>
                          <p:cTn id="1114" fill="hold">
                            <p:stCondLst>
                              <p:cond delay="0"/>
                            </p:stCondLst>
                            <p:childTnLst>
                              <p:par>
                                <p:cTn id="1115" nodeType="clickEffect" fill="hold" presetClass="entr" presetID="1">
                                  <p:stCondLst>
                                    <p:cond delay="0"/>
                                  </p:stCondLst>
                                  <p:childTnLst>
                                    <p:set>
                                      <p:cBhvr>
                                        <p:cTn id="11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TF-IDF</a:t>
            </a:r>
            <a:endParaRPr b="0" lang="en-US" sz="3600" spc="-1" strike="noStrike">
              <a:solidFill>
                <a:srgbClr val="000000"/>
              </a:solidFill>
              <a:latin typeface="Arial"/>
            </a:endParaRPr>
          </a:p>
        </p:txBody>
      </p:sp>
      <p:sp>
        <p:nvSpPr>
          <p:cNvPr id="361" name="PlaceHolder 2"/>
          <p:cNvSpPr>
            <a:spLocks noGrp="1"/>
          </p:cNvSpPr>
          <p:nvPr>
            <p:ph/>
          </p:nvPr>
        </p:nvSpPr>
        <p:spPr>
          <a:xfrm>
            <a:off x="609480" y="1752480"/>
            <a:ext cx="10159560" cy="4373280"/>
          </a:xfrm>
          <a:prstGeom prst="rect">
            <a:avLst/>
          </a:prstGeom>
          <a:noFill/>
          <a:ln w="0">
            <a:noFill/>
          </a:ln>
        </p:spPr>
        <p:txBody>
          <a:bodyPr anchor="t">
            <a:normAutofit fontScale="94000"/>
          </a:bodyPr>
          <a:p>
            <a:pPr>
              <a:lnSpc>
                <a:spcPct val="100000"/>
              </a:lnSpc>
              <a:spcBef>
                <a:spcPts val="400"/>
              </a:spcBef>
              <a:spcAft>
                <a:spcPts val="601"/>
              </a:spcAft>
              <a:buNone/>
              <a:tabLst>
                <a:tab algn="l" pos="0"/>
              </a:tabLst>
            </a:pPr>
            <a:r>
              <a:rPr b="1" lang="en-US" sz="2000" spc="-1" strike="noStrike">
                <a:solidFill>
                  <a:srgbClr val="000000"/>
                </a:solidFill>
                <a:latin typeface="Arial"/>
              </a:rPr>
              <a:t>How do we use the IDF weights?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Term frequency inverse document frequency</a:t>
            </a:r>
            <a:r>
              <a:rPr b="1" lang="en-US" sz="2000" spc="-1" strike="noStrike">
                <a:solidFill>
                  <a:srgbClr val="000000"/>
                </a:solidFill>
                <a:latin typeface="Arial"/>
              </a:rPr>
              <a:t> (TF-IDF):</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TF-IDF score: tf</a:t>
            </a:r>
            <a:r>
              <a:rPr b="0" i="1" lang="en-US" sz="2000" spc="-1" strike="noStrike" baseline="-25000">
                <a:solidFill>
                  <a:srgbClr val="000000"/>
                </a:solidFill>
                <a:latin typeface="Arial"/>
              </a:rPr>
              <a:t>ij</a:t>
            </a:r>
            <a:r>
              <a:rPr b="0" i="1" lang="en-US" sz="2000" spc="-1" strike="noStrike">
                <a:solidFill>
                  <a:srgbClr val="000000"/>
                </a:solidFill>
                <a:latin typeface="Arial"/>
              </a:rPr>
              <a:t> </a:t>
            </a:r>
            <a:r>
              <a:rPr b="0" lang="en-US" sz="2000" spc="-1" strike="noStrike">
                <a:solidFill>
                  <a:srgbClr val="000000"/>
                </a:solidFill>
                <a:latin typeface="Arial"/>
              </a:rPr>
              <a:t>x idf</a:t>
            </a:r>
            <a:r>
              <a:rPr b="0" i="1" lang="en-US" sz="2000" spc="-1" strike="noStrike" baseline="-25000">
                <a:solidFill>
                  <a:srgbClr val="000000"/>
                </a:solidFill>
                <a:latin typeface="Arial"/>
              </a:rPr>
              <a:t>j</a:t>
            </a:r>
            <a:r>
              <a:rPr b="0" i="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This ends up working better than raw scores for classification and for computing similarity between documents.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graphicFrame>
        <p:nvGraphicFramePr>
          <p:cNvPr id="362" name="Table 4"/>
          <p:cNvGraphicFramePr/>
          <p:nvPr/>
        </p:nvGraphicFramePr>
        <p:xfrm>
          <a:off x="3505320" y="3080160"/>
          <a:ext cx="6095520" cy="2092680"/>
        </p:xfrm>
        <a:graphic>
          <a:graphicData uri="http://schemas.openxmlformats.org/drawingml/2006/table">
            <a:tbl>
              <a:tblPr/>
              <a:tblGrid>
                <a:gridCol w="507960"/>
                <a:gridCol w="507960"/>
                <a:gridCol w="507960"/>
                <a:gridCol w="507960"/>
                <a:gridCol w="507960"/>
                <a:gridCol w="507960"/>
                <a:gridCol w="507960"/>
                <a:gridCol w="507960"/>
                <a:gridCol w="507960"/>
                <a:gridCol w="1015920"/>
                <a:gridCol w="507960"/>
              </a:tblGrid>
              <a:tr h="949680">
                <a:tc>
                  <a:txBody>
                    <a:bodyPr anchor="t">
                      <a:noAutofit/>
                    </a:bodyPr>
                    <a:p>
                      <a:pPr>
                        <a:lnSpc>
                          <a:spcPct val="100000"/>
                        </a:lnSpc>
                        <a:buNone/>
                      </a:pPr>
                      <a:r>
                        <a:rPr b="1" lang="en-US" sz="1100" spc="-1" strike="noStrike">
                          <a:solidFill>
                            <a:srgbClr val="ffffff"/>
                          </a:solidFill>
                          <a:latin typeface="Arial"/>
                        </a:rPr>
                        <a:t>the</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CMSC320</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you</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he</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I</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quick</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dog</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me</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CMSCs</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b">
                      <a:noAutofit/>
                    </a:bodyPr>
                    <a:p>
                      <a:pPr algn="ctr">
                        <a:lnSpc>
                          <a:spcPct val="100000"/>
                        </a:lnSpc>
                        <a:buNone/>
                      </a:pPr>
                      <a:r>
                        <a:rPr b="1" lang="en-US" sz="1100" spc="-1" strike="noStrike">
                          <a:solidFill>
                            <a:srgbClr val="ffffff"/>
                          </a:solidFill>
                          <a:latin typeface="Arial"/>
                        </a:rPr>
                        <a:t>…</a:t>
                      </a:r>
                      <a:endParaRPr b="0" lang="en-US" sz="1100" spc="-1" strike="noStrike">
                        <a:latin typeface="Arial"/>
                      </a:endParaRPr>
                    </a:p>
                  </a:txBody>
                  <a:tcPr anchor="b"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100" spc="-1" strike="noStrike">
                          <a:solidFill>
                            <a:srgbClr val="ffffff"/>
                          </a:solidFill>
                          <a:latin typeface="Arial"/>
                        </a:rPr>
                        <a:t>than</a:t>
                      </a:r>
                      <a:endParaRPr b="0" lang="en-US" sz="11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70800">
                <a:tc>
                  <a:txBody>
                    <a:bodyPr anchor="t">
                      <a:noAutofit/>
                    </a:bodyPr>
                    <a:p>
                      <a:pPr>
                        <a:lnSpc>
                          <a:spcPct val="100000"/>
                        </a:lnSpc>
                        <a:buNone/>
                      </a:pPr>
                      <a:r>
                        <a:rPr b="0" lang="en-US" sz="1800" spc="-1" strike="noStrike">
                          <a:solidFill>
                            <a:srgbClr val="000000"/>
                          </a:solidFill>
                          <a:latin typeface="Arial"/>
                        </a:rPr>
                        <a:t>0.8</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rowSpan="3">
                  <a:txBody>
                    <a:bodyPr anchor="ctr">
                      <a:noAutofit/>
                    </a:bodyPr>
                    <a:p>
                      <a:pPr algn="ctr">
                        <a:lnSpc>
                          <a:spcPct val="100000"/>
                        </a:lnSpc>
                        <a:buNone/>
                      </a:pPr>
                      <a:r>
                        <a:rPr b="0" lang="en-US" sz="1800" spc="-1" strike="noStrike">
                          <a:solidFill>
                            <a:srgbClr val="000000"/>
                          </a:solidFill>
                          <a:latin typeface="Arial"/>
                        </a:rPr>
                        <a:t>…</a:t>
                      </a:r>
                      <a:endParaRPr b="0" lang="en-US" sz="1800" spc="-1" strike="noStrike">
                        <a:latin typeface="Arial"/>
                      </a:endParaRPr>
                    </a:p>
                  </a:txBody>
                  <a:tcPr anchor="ct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7120">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2.2</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0.8</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15080">
                <a:tc>
                  <a:txBody>
                    <a:bodyPr anchor="t">
                      <a:noAutofit/>
                    </a:bodyPr>
                    <a:p>
                      <a:pPr>
                        <a:lnSpc>
                          <a:spcPct val="100000"/>
                        </a:lnSpc>
                        <a:buNone/>
                      </a:pPr>
                      <a:r>
                        <a:rPr b="0" lang="en-US" sz="1800" spc="-1" strike="noStrike">
                          <a:solidFill>
                            <a:srgbClr val="000000"/>
                          </a:solidFill>
                          <a:latin typeface="Arial"/>
                        </a:rPr>
                        <a:t>0.8</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0.4</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0</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nchor="t" marL="90000" marR="90000">
                    <a:solidFill>
                      <a:srgbClr val="729fcf"/>
                    </a:solidFill>
                  </a:tcPr>
                </a:tc>
                <a:tc>
                  <a:txBody>
                    <a:bodyPr anchor="t">
                      <a:noAutofit/>
                    </a:bodyPr>
                    <a:p>
                      <a:pPr>
                        <a:lnSpc>
                          <a:spcPct val="100000"/>
                        </a:lnSpc>
                        <a:buNone/>
                      </a:pPr>
                      <a:r>
                        <a:rPr b="0" lang="en-US" sz="1800" spc="-1" strike="noStrike">
                          <a:solidFill>
                            <a:srgbClr val="000000"/>
                          </a:solidFill>
                          <a:latin typeface="Arial"/>
                        </a:rPr>
                        <a:t>1.1</a:t>
                      </a:r>
                      <a:endParaRPr b="0" lang="en-US"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63" name="TextBox 5"/>
          <p:cNvSpPr/>
          <p:nvPr/>
        </p:nvSpPr>
        <p:spPr>
          <a:xfrm>
            <a:off x="1981080" y="405720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1</a:t>
            </a:r>
            <a:endParaRPr b="0" lang="en-US" sz="1800" spc="-1" strike="noStrike">
              <a:latin typeface="Arial"/>
            </a:endParaRPr>
          </a:p>
        </p:txBody>
      </p:sp>
      <p:sp>
        <p:nvSpPr>
          <p:cNvPr id="364" name="TextBox 6"/>
          <p:cNvSpPr/>
          <p:nvPr/>
        </p:nvSpPr>
        <p:spPr>
          <a:xfrm>
            <a:off x="1981080" y="442188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2</a:t>
            </a:r>
            <a:endParaRPr b="0" lang="en-US" sz="1800" spc="-1" strike="noStrike">
              <a:latin typeface="Arial"/>
            </a:endParaRPr>
          </a:p>
        </p:txBody>
      </p:sp>
      <p:sp>
        <p:nvSpPr>
          <p:cNvPr id="365" name="TextBox 7"/>
          <p:cNvSpPr/>
          <p:nvPr/>
        </p:nvSpPr>
        <p:spPr>
          <a:xfrm>
            <a:off x="1981080" y="4791240"/>
            <a:ext cx="14558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Document 3</a:t>
            </a:r>
            <a:endParaRPr b="0" lang="en-US" sz="1800" spc="-1" strike="noStrike">
              <a:latin typeface="Arial"/>
            </a:endParaRPr>
          </a:p>
        </p:txBody>
      </p:sp>
      <p:sp>
        <p:nvSpPr>
          <p:cNvPr id="4" name="PlaceHolder 3"/>
          <p:cNvSpPr>
            <a:spLocks noGrp="1"/>
          </p:cNvSpPr>
          <p:nvPr>
            <p:ph type="sldNum" idx="6"/>
          </p:nvPr>
        </p:nvSpPr>
        <p:spPr/>
        <p:txBody>
          <a:bodyPr/>
          <a:p>
            <a:fld id="{E92DC47C-3F8D-4665-B9DD-E94770CFA659}" type="slidenum">
              <a:t>46</a:t>
            </a:fld>
          </a:p>
        </p:txBody>
      </p:sp>
    </p:spTree>
  </p:cSld>
  <mc:AlternateContent>
    <mc:Choice Requires="p14">
      <p:transition spd="slow" p14:dur="2000"/>
    </mc:Choice>
    <mc:Fallback>
      <p:transition spd="slow"/>
    </mc:Fallback>
  </mc:AlternateContent>
  <p:timing>
    <p:tnLst>
      <p:par>
        <p:cTn id="1117" dur="indefinite" restart="never" nodeType="tmRoot">
          <p:childTnLst>
            <p:seq>
              <p:cTn id="1118" dur="indefinite" nodeType="mainSeq">
                <p:childTnLst>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361">
                                            <p:txEl>
                                              <p:pRg st="0" end="0"/>
                                            </p:txEl>
                                          </p:spTgt>
                                        </p:tgtEl>
                                        <p:attrNameLst>
                                          <p:attrName>style.visibility</p:attrName>
                                        </p:attrNameLst>
                                      </p:cBhvr>
                                      <p:to>
                                        <p:strVal val="visible"/>
                                      </p:to>
                                    </p:set>
                                  </p:childTnLst>
                                </p:cTn>
                              </p:par>
                            </p:childTnLst>
                          </p:cTn>
                        </p:par>
                      </p:childTnLst>
                    </p:cTn>
                  </p:par>
                  <p:par>
                    <p:cTn id="1123" fill="hold">
                      <p:stCondLst>
                        <p:cond delay="indefinite"/>
                      </p:stCondLst>
                      <p:childTnLst>
                        <p:par>
                          <p:cTn id="1124" fill="hold">
                            <p:stCondLst>
                              <p:cond delay="0"/>
                            </p:stCondLst>
                            <p:childTnLst>
                              <p:par>
                                <p:cTn id="1125" nodeType="clickEffect" fill="hold" presetClass="entr" presetID="1">
                                  <p:stCondLst>
                                    <p:cond delay="0"/>
                                  </p:stCondLst>
                                  <p:childTnLst>
                                    <p:set>
                                      <p:cBhvr>
                                        <p:cTn id="1126" dur="1" fill="hold">
                                          <p:stCondLst>
                                            <p:cond delay="0"/>
                                          </p:stCondLst>
                                        </p:cTn>
                                        <p:tgtEl>
                                          <p:spTgt spid="361">
                                            <p:txEl>
                                              <p:pRg st="1" end="1"/>
                                            </p:txEl>
                                          </p:spTgt>
                                        </p:tgtEl>
                                        <p:attrNameLst>
                                          <p:attrName>style.visibility</p:attrName>
                                        </p:attrNameLst>
                                      </p:cBhvr>
                                      <p:to>
                                        <p:strVal val="visible"/>
                                      </p:to>
                                    </p:set>
                                  </p:childTnLst>
                                </p:cTn>
                              </p:par>
                            </p:childTnLst>
                          </p:cTn>
                        </p:par>
                      </p:childTnLst>
                    </p:cTn>
                  </p:par>
                  <p:par>
                    <p:cTn id="1127" fill="hold">
                      <p:stCondLst>
                        <p:cond delay="indefinite"/>
                      </p:stCondLst>
                      <p:childTnLst>
                        <p:par>
                          <p:cTn id="1128" fill="hold">
                            <p:stCondLst>
                              <p:cond delay="0"/>
                            </p:stCondLst>
                            <p:childTnLst>
                              <p:par>
                                <p:cTn id="1129" nodeType="clickEffect" fill="hold" presetClass="entr" presetID="1">
                                  <p:stCondLst>
                                    <p:cond delay="0"/>
                                  </p:stCondLst>
                                  <p:childTnLst>
                                    <p:set>
                                      <p:cBhvr>
                                        <p:cTn id="1130" dur="1" fill="hold">
                                          <p:stCondLst>
                                            <p:cond delay="0"/>
                                          </p:stCondLst>
                                        </p:cTn>
                                        <p:tgtEl>
                                          <p:spTgt spid="361">
                                            <p:txEl>
                                              <p:pRg st="2" end="2"/>
                                            </p:txEl>
                                          </p:spTgt>
                                        </p:tgtEl>
                                        <p:attrNameLst>
                                          <p:attrName>style.visibility</p:attrName>
                                        </p:attrNameLst>
                                      </p:cBhvr>
                                      <p:to>
                                        <p:strVal val="visible"/>
                                      </p:to>
                                    </p:se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
                                  <p:stCondLst>
                                    <p:cond delay="0"/>
                                  </p:stCondLst>
                                  <p:childTnLst>
                                    <p:set>
                                      <p:cBhvr>
                                        <p:cTn id="1134" dur="1" fill="hold">
                                          <p:stCondLst>
                                            <p:cond delay="0"/>
                                          </p:stCondLst>
                                        </p:cTn>
                                        <p:tgtEl>
                                          <p:spTgt spid="362"/>
                                        </p:tgtEl>
                                        <p:attrNameLst>
                                          <p:attrName>style.visibility</p:attrName>
                                        </p:attrNameLst>
                                      </p:cBhvr>
                                      <p:to>
                                        <p:strVal val="visible"/>
                                      </p:to>
                                    </p:set>
                                  </p:childTnLst>
                                </p:cTn>
                              </p:par>
                              <p:par>
                                <p:cTn id="1135" nodeType="withEffect" fill="hold" presetClass="entr" presetID="1">
                                  <p:stCondLst>
                                    <p:cond delay="0"/>
                                  </p:stCondLst>
                                  <p:childTnLst>
                                    <p:set>
                                      <p:cBhvr>
                                        <p:cTn id="1136" dur="1" fill="hold">
                                          <p:stCondLst>
                                            <p:cond delay="0"/>
                                          </p:stCondLst>
                                        </p:cTn>
                                        <p:tgtEl>
                                          <p:spTgt spid="363"/>
                                        </p:tgtEl>
                                        <p:attrNameLst>
                                          <p:attrName>style.visibility</p:attrName>
                                        </p:attrNameLst>
                                      </p:cBhvr>
                                      <p:to>
                                        <p:strVal val="visible"/>
                                      </p:to>
                                    </p:set>
                                  </p:childTnLst>
                                </p:cTn>
                              </p:par>
                              <p:par>
                                <p:cTn id="1137" nodeType="withEffect" fill="hold" presetClass="entr" presetID="1">
                                  <p:stCondLst>
                                    <p:cond delay="0"/>
                                  </p:stCondLst>
                                  <p:childTnLst>
                                    <p:set>
                                      <p:cBhvr>
                                        <p:cTn id="1138" dur="1" fill="hold">
                                          <p:stCondLst>
                                            <p:cond delay="0"/>
                                          </p:stCondLst>
                                        </p:cTn>
                                        <p:tgtEl>
                                          <p:spTgt spid="364"/>
                                        </p:tgtEl>
                                        <p:attrNameLst>
                                          <p:attrName>style.visibility</p:attrName>
                                        </p:attrNameLst>
                                      </p:cBhvr>
                                      <p:to>
                                        <p:strVal val="visible"/>
                                      </p:to>
                                    </p:set>
                                  </p:childTnLst>
                                </p:cTn>
                              </p:par>
                              <p:par>
                                <p:cTn id="1139" nodeType="withEffect" fill="hold" presetClass="entr" presetID="1">
                                  <p:stCondLst>
                                    <p:cond delay="0"/>
                                  </p:stCondLst>
                                  <p:childTnLst>
                                    <p:set>
                                      <p:cBhvr>
                                        <p:cTn id="1140" dur="1" fill="hold">
                                          <p:stCondLst>
                                            <p:cond delay="0"/>
                                          </p:stCondLst>
                                        </p:cTn>
                                        <p:tgtEl>
                                          <p:spTgt spid="365"/>
                                        </p:tgtEl>
                                        <p:attrNameLst>
                                          <p:attrName>style.visibility</p:attrName>
                                        </p:attrNameLst>
                                      </p:cBhvr>
                                      <p:to>
                                        <p:strVal val="visible"/>
                                      </p:to>
                                    </p:set>
                                  </p:childTnLst>
                                </p:cTn>
                              </p:par>
                            </p:childTnLst>
                          </p:cTn>
                        </p:par>
                      </p:childTnLst>
                    </p:cTn>
                  </p:par>
                  <p:par>
                    <p:cTn id="1141" fill="hold">
                      <p:stCondLst>
                        <p:cond delay="indefinite"/>
                      </p:stCondLst>
                      <p:childTnLst>
                        <p:par>
                          <p:cTn id="1142" fill="hold">
                            <p:stCondLst>
                              <p:cond delay="0"/>
                            </p:stCondLst>
                            <p:childTnLst>
                              <p:par>
                                <p:cTn id="1143" nodeType="clickEffect" fill="hold" presetClass="entr" presetID="1">
                                  <p:stCondLst>
                                    <p:cond delay="0"/>
                                  </p:stCondLst>
                                  <p:childTnLst>
                                    <p:set>
                                      <p:cBhvr>
                                        <p:cTn id="1144" dur="1" fill="hold">
                                          <p:stCondLst>
                                            <p:cond delay="0"/>
                                          </p:stCondLst>
                                        </p:cTn>
                                        <p:tgtEl>
                                          <p:spTgt spid="36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Tokenization</a:t>
            </a:r>
            <a:endParaRPr b="0" lang="en-US" sz="3600" spc="-1" strike="noStrike">
              <a:solidFill>
                <a:srgbClr val="000000"/>
              </a:solidFill>
              <a:latin typeface="Arial"/>
            </a:endParaRPr>
          </a:p>
        </p:txBody>
      </p:sp>
      <p:sp>
        <p:nvSpPr>
          <p:cNvPr id="36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First step towards text processing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For English, just split on non-alphanumerical characters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Need to deal with cases like: I’m, or France’s, or Hewlett-Packard</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Should “San Francisco” be one token or two?</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Other languages introduce additional issues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L'ensemble </a:t>
            </a:r>
            <a:r>
              <a:rPr b="0" lang="en-US" sz="2000" spc="-1" strike="noStrike">
                <a:solidFill>
                  <a:srgbClr val="000000"/>
                </a:solidFill>
                <a:latin typeface="Symbol"/>
              </a:rPr>
              <a:t></a:t>
            </a:r>
            <a:r>
              <a:rPr b="0" lang="en-US" sz="2000" spc="-1" strike="noStrike">
                <a:solidFill>
                  <a:srgbClr val="000000"/>
                </a:solidFill>
                <a:latin typeface="Arial"/>
              </a:rPr>
              <a:t> one token or two?</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German noun compounds are not segmented</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Lebensversicherungsgesellschaftsangestellter</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Chinese/Japanese more complicated because of white spaces</a:t>
            </a:r>
            <a:endParaRPr b="0" lang="en-US" sz="2000" spc="-1" strike="noStrike">
              <a:solidFill>
                <a:srgbClr val="000000"/>
              </a:solidFill>
              <a:latin typeface="Arial"/>
            </a:endParaRPr>
          </a:p>
        </p:txBody>
      </p:sp>
      <p:sp>
        <p:nvSpPr>
          <p:cNvPr id="4" name="PlaceHolder 3"/>
          <p:cNvSpPr>
            <a:spLocks noGrp="1"/>
          </p:cNvSpPr>
          <p:nvPr>
            <p:ph type="sldNum" idx="6"/>
          </p:nvPr>
        </p:nvSpPr>
        <p:spPr/>
        <p:txBody>
          <a:bodyPr/>
          <a:p>
            <a:fld id="{D01A1CE7-B252-47C1-9512-76B1C74A4385}" type="slidenum">
              <a:t>47</a:t>
            </a:fld>
          </a:p>
        </p:txBody>
      </p:sp>
    </p:spTree>
  </p:cSld>
  <mc:AlternateContent>
    <mc:Choice Requires="p14">
      <p:transition spd="slow" p14:dur="2000"/>
    </mc:Choice>
    <mc:Fallback>
      <p:transition spd="slow"/>
    </mc:Fallback>
  </mc:AlternateContent>
  <p:timing>
    <p:tnLst>
      <p:par>
        <p:cTn id="1145" dur="indefinite" restart="never" nodeType="tmRoot">
          <p:childTnLst>
            <p:seq>
              <p:cTn id="1146" dur="indefinite" nodeType="mainSeq">
                <p:childTnLst>
                  <p:par>
                    <p:cTn id="1147" fill="hold">
                      <p:stCondLst>
                        <p:cond delay="indefinite"/>
                      </p:stCondLst>
                      <p:childTnLst>
                        <p:par>
                          <p:cTn id="1148" fill="hold">
                            <p:stCondLst>
                              <p:cond delay="0"/>
                            </p:stCondLst>
                            <p:childTnLst>
                              <p:par>
                                <p:cTn id="1149" nodeType="clickEffect" fill="hold" presetClass="entr" presetID="1">
                                  <p:stCondLst>
                                    <p:cond delay="0"/>
                                  </p:stCondLst>
                                  <p:childTnLst>
                                    <p:set>
                                      <p:cBhvr>
                                        <p:cTn id="1150" dur="1" fill="hold">
                                          <p:stCondLst>
                                            <p:cond delay="0"/>
                                          </p:stCondLst>
                                        </p:cTn>
                                        <p:tgtEl>
                                          <p:spTgt spid="367">
                                            <p:txEl>
                                              <p:pRg st="0" end="0"/>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367">
                                            <p:txEl>
                                              <p:pRg st="1" end="1"/>
                                            </p:txEl>
                                          </p:spTgt>
                                        </p:tgtEl>
                                        <p:attrNameLst>
                                          <p:attrName>style.visibility</p:attrName>
                                        </p:attrNameLst>
                                      </p:cBhvr>
                                      <p:to>
                                        <p:strVal val="visible"/>
                                      </p:to>
                                    </p:set>
                                  </p:childTnLst>
                                </p:cTn>
                              </p:par>
                              <p:par>
                                <p:cTn id="1155" nodeType="withEffect" fill="hold" presetClass="entr" presetID="1">
                                  <p:stCondLst>
                                    <p:cond delay="0"/>
                                  </p:stCondLst>
                                  <p:childTnLst>
                                    <p:set>
                                      <p:cBhvr>
                                        <p:cTn id="1156" dur="1" fill="hold">
                                          <p:stCondLst>
                                            <p:cond delay="0"/>
                                          </p:stCondLst>
                                        </p:cTn>
                                        <p:tgtEl>
                                          <p:spTgt spid="367">
                                            <p:txEl>
                                              <p:pRg st="2" end="2"/>
                                            </p:txEl>
                                          </p:spTgt>
                                        </p:tgtEl>
                                        <p:attrNameLst>
                                          <p:attrName>style.visibility</p:attrName>
                                        </p:attrNameLst>
                                      </p:cBhvr>
                                      <p:to>
                                        <p:strVal val="visible"/>
                                      </p:to>
                                    </p:set>
                                  </p:childTnLst>
                                </p:cTn>
                              </p:par>
                              <p:par>
                                <p:cTn id="1157" nodeType="withEffect" fill="hold" presetClass="entr" presetID="1">
                                  <p:stCondLst>
                                    <p:cond delay="0"/>
                                  </p:stCondLst>
                                  <p:childTnLst>
                                    <p:set>
                                      <p:cBhvr>
                                        <p:cTn id="1158" dur="1" fill="hold">
                                          <p:stCondLst>
                                            <p:cond delay="0"/>
                                          </p:stCondLst>
                                        </p:cTn>
                                        <p:tgtEl>
                                          <p:spTgt spid="367">
                                            <p:txEl>
                                              <p:pRg st="3" end="3"/>
                                            </p:txEl>
                                          </p:spTgt>
                                        </p:tgtEl>
                                        <p:attrNameLst>
                                          <p:attrName>style.visibility</p:attrName>
                                        </p:attrNameLst>
                                      </p:cBhvr>
                                      <p:to>
                                        <p:strVal val="visible"/>
                                      </p:to>
                                    </p:set>
                                  </p:childTnLst>
                                </p:cTn>
                              </p:par>
                            </p:childTnLst>
                          </p:cTn>
                        </p:par>
                      </p:childTnLst>
                    </p:cTn>
                  </p:par>
                  <p:par>
                    <p:cTn id="1159" fill="hold">
                      <p:stCondLst>
                        <p:cond delay="indefinite"/>
                      </p:stCondLst>
                      <p:childTnLst>
                        <p:par>
                          <p:cTn id="1160" fill="hold">
                            <p:stCondLst>
                              <p:cond delay="0"/>
                            </p:stCondLst>
                            <p:childTnLst>
                              <p:par>
                                <p:cTn id="1161" nodeType="clickEffect" fill="hold" presetClass="entr" presetID="1">
                                  <p:stCondLst>
                                    <p:cond delay="0"/>
                                  </p:stCondLst>
                                  <p:childTnLst>
                                    <p:set>
                                      <p:cBhvr>
                                        <p:cTn id="1162" dur="1" fill="hold">
                                          <p:stCondLst>
                                            <p:cond delay="0"/>
                                          </p:stCondLst>
                                        </p:cTn>
                                        <p:tgtEl>
                                          <p:spTgt spid="367">
                                            <p:txEl>
                                              <p:pRg st="4" end="4"/>
                                            </p:txEl>
                                          </p:spTgt>
                                        </p:tgtEl>
                                        <p:attrNameLst>
                                          <p:attrName>style.visibility</p:attrName>
                                        </p:attrNameLst>
                                      </p:cBhvr>
                                      <p:to>
                                        <p:strVal val="visible"/>
                                      </p:to>
                                    </p:set>
                                  </p:childTnLst>
                                </p:cTn>
                              </p:par>
                              <p:par>
                                <p:cTn id="1163" nodeType="withEffect" fill="hold" presetClass="entr" presetID="1">
                                  <p:stCondLst>
                                    <p:cond delay="0"/>
                                  </p:stCondLst>
                                  <p:childTnLst>
                                    <p:set>
                                      <p:cBhvr>
                                        <p:cTn id="1164" dur="1" fill="hold">
                                          <p:stCondLst>
                                            <p:cond delay="0"/>
                                          </p:stCondLst>
                                        </p:cTn>
                                        <p:tgtEl>
                                          <p:spTgt spid="367">
                                            <p:txEl>
                                              <p:pRg st="5" end="5"/>
                                            </p:txEl>
                                          </p:spTgt>
                                        </p:tgtEl>
                                        <p:attrNameLst>
                                          <p:attrName>style.visibility</p:attrName>
                                        </p:attrNameLst>
                                      </p:cBhvr>
                                      <p:to>
                                        <p:strVal val="visible"/>
                                      </p:to>
                                    </p:set>
                                  </p:childTnLst>
                                </p:cTn>
                              </p:par>
                              <p:par>
                                <p:cTn id="1165" nodeType="withEffect" fill="hold" presetClass="entr" presetID="1">
                                  <p:stCondLst>
                                    <p:cond delay="0"/>
                                  </p:stCondLst>
                                  <p:childTnLst>
                                    <p:set>
                                      <p:cBhvr>
                                        <p:cTn id="1166" dur="1" fill="hold">
                                          <p:stCondLst>
                                            <p:cond delay="0"/>
                                          </p:stCondLst>
                                        </p:cTn>
                                        <p:tgtEl>
                                          <p:spTgt spid="367">
                                            <p:txEl>
                                              <p:pRg st="6" end="6"/>
                                            </p:txEl>
                                          </p:spTgt>
                                        </p:tgtEl>
                                        <p:attrNameLst>
                                          <p:attrName>style.visibility</p:attrName>
                                        </p:attrNameLst>
                                      </p:cBhvr>
                                      <p:to>
                                        <p:strVal val="visible"/>
                                      </p:to>
                                    </p:set>
                                  </p:childTnLst>
                                </p:cTn>
                              </p:par>
                              <p:par>
                                <p:cTn id="1167" nodeType="withEffect" fill="hold" presetClass="entr" presetID="1">
                                  <p:stCondLst>
                                    <p:cond delay="0"/>
                                  </p:stCondLst>
                                  <p:childTnLst>
                                    <p:set>
                                      <p:cBhvr>
                                        <p:cTn id="1168" dur="1" fill="hold">
                                          <p:stCondLst>
                                            <p:cond delay="0"/>
                                          </p:stCondLst>
                                        </p:cTn>
                                        <p:tgtEl>
                                          <p:spTgt spid="367">
                                            <p:txEl>
                                              <p:pRg st="7" end="7"/>
                                            </p:txEl>
                                          </p:spTgt>
                                        </p:tgtEl>
                                        <p:attrNameLst>
                                          <p:attrName>style.visibility</p:attrName>
                                        </p:attrNameLst>
                                      </p:cBhvr>
                                      <p:to>
                                        <p:strVal val="visible"/>
                                      </p:to>
                                    </p:set>
                                  </p:childTnLst>
                                </p:cTn>
                              </p:par>
                              <p:par>
                                <p:cTn id="1169" nodeType="withEffect" fill="hold" presetClass="entr" presetID="1">
                                  <p:stCondLst>
                                    <p:cond delay="0"/>
                                  </p:stCondLst>
                                  <p:childTnLst>
                                    <p:set>
                                      <p:cBhvr>
                                        <p:cTn id="1170" dur="1" fill="hold">
                                          <p:stCondLst>
                                            <p:cond delay="0"/>
                                          </p:stCondLst>
                                        </p:cTn>
                                        <p:tgtEl>
                                          <p:spTgt spid="36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Other basic terms</a:t>
            </a:r>
            <a:endParaRPr b="0" lang="en-US" sz="3600" spc="-1" strike="noStrike">
              <a:solidFill>
                <a:srgbClr val="000000"/>
              </a:solidFill>
              <a:latin typeface="Arial"/>
            </a:endParaRPr>
          </a:p>
        </p:txBody>
      </p:sp>
      <p:sp>
        <p:nvSpPr>
          <p:cNvPr id="36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Lemmatization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Reduce inflections or variant forms to base form</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am, are, is </a:t>
            </a:r>
            <a:r>
              <a:rPr b="0" lang="en-US" sz="1800" spc="-1" strike="noStrike">
                <a:solidFill>
                  <a:srgbClr val="000000"/>
                </a:solidFill>
                <a:latin typeface="Symbol"/>
              </a:rPr>
              <a:t></a:t>
            </a:r>
            <a:r>
              <a:rPr b="0" lang="en-US" sz="1800" spc="-1" strike="noStrike">
                <a:solidFill>
                  <a:srgbClr val="000000"/>
                </a:solidFill>
                <a:latin typeface="Arial"/>
              </a:rPr>
              <a:t> be</a:t>
            </a:r>
            <a:endParaRPr b="0" lang="en-US" sz="18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car, cars, car's, cars' </a:t>
            </a:r>
            <a:r>
              <a:rPr b="0" lang="en-US" sz="1800" spc="-1" strike="noStrike">
                <a:solidFill>
                  <a:srgbClr val="000000"/>
                </a:solidFill>
                <a:latin typeface="Symbol"/>
              </a:rPr>
              <a:t></a:t>
            </a:r>
            <a:r>
              <a:rPr b="0" lang="en-US" sz="1800" spc="-1" strike="noStrike">
                <a:solidFill>
                  <a:srgbClr val="000000"/>
                </a:solidFill>
                <a:latin typeface="Arial"/>
              </a:rPr>
              <a:t> car</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the boy's cars are different colors </a:t>
            </a:r>
            <a:r>
              <a:rPr b="0" lang="en-US" sz="2000" spc="-1" strike="noStrike">
                <a:solidFill>
                  <a:srgbClr val="000000"/>
                </a:solidFill>
                <a:latin typeface="Symbol"/>
              </a:rPr>
              <a:t></a:t>
            </a:r>
            <a:r>
              <a:rPr b="0" lang="en-US" sz="2000" spc="-1" strike="noStrike">
                <a:solidFill>
                  <a:srgbClr val="000000"/>
                </a:solidFill>
                <a:latin typeface="Arial"/>
              </a:rPr>
              <a:t> the boy car be different color</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Morphology/Morphemes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The small meaningful units that make up words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Stems: The core meaning-bearing units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Affixes: Bits and pieces that adhere to stems</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Often with grammatical functions</a:t>
            </a:r>
            <a:endParaRPr b="0" lang="en-US" sz="1800" spc="-1" strike="noStrike">
              <a:solidFill>
                <a:srgbClr val="000000"/>
              </a:solidFill>
              <a:latin typeface="Arial"/>
            </a:endParaRPr>
          </a:p>
          <a:p>
            <a:pPr>
              <a:lnSpc>
                <a:spcPct val="100000"/>
              </a:lnSpc>
              <a:spcBef>
                <a:spcPts val="400"/>
              </a:spcBef>
              <a:spcAft>
                <a:spcPts val="601"/>
              </a:spcAft>
              <a:buNone/>
              <a:tabLst>
                <a:tab algn="l" pos="0"/>
              </a:tabLst>
            </a:pPr>
            <a:endParaRPr b="1" lang="en-US" sz="1800" spc="-1" strike="noStrike">
              <a:solidFill>
                <a:srgbClr val="000000"/>
              </a:solidFill>
              <a:latin typeface="Arial"/>
            </a:endParaRPr>
          </a:p>
        </p:txBody>
      </p:sp>
      <p:sp>
        <p:nvSpPr>
          <p:cNvPr id="4" name="PlaceHolder 3"/>
          <p:cNvSpPr>
            <a:spLocks noGrp="1"/>
          </p:cNvSpPr>
          <p:nvPr>
            <p:ph type="sldNum" idx="6"/>
          </p:nvPr>
        </p:nvSpPr>
        <p:spPr/>
        <p:txBody>
          <a:bodyPr/>
          <a:p>
            <a:fld id="{6C189FD6-8A6C-498B-A3B7-85394213D813}" type="slidenum">
              <a:t>48</a:t>
            </a:fld>
          </a:p>
        </p:txBody>
      </p:sp>
    </p:spTree>
  </p:cSld>
  <mc:AlternateContent>
    <mc:Choice Requires="p14">
      <p:transition spd="slow" p14:dur="2000"/>
    </mc:Choice>
    <mc:Fallback>
      <p:transition spd="slow"/>
    </mc:Fallback>
  </mc:AlternateContent>
  <p:timing>
    <p:tnLst>
      <p:par>
        <p:cTn id="1171" dur="indefinite" restart="never" nodeType="tmRoot">
          <p:childTnLst>
            <p:seq>
              <p:cTn id="1172" dur="indefinite" nodeType="mainSeq">
                <p:childTnLst>
                  <p:par>
                    <p:cTn id="1173" fill="hold">
                      <p:stCondLst>
                        <p:cond delay="indefinite"/>
                      </p:stCondLst>
                      <p:childTnLst>
                        <p:par>
                          <p:cTn id="1174" fill="hold">
                            <p:stCondLst>
                              <p:cond delay="0"/>
                            </p:stCondLst>
                            <p:childTnLst>
                              <p:par>
                                <p:cTn id="1175" nodeType="clickEffect" fill="hold" presetClass="entr" presetID="1">
                                  <p:stCondLst>
                                    <p:cond delay="0"/>
                                  </p:stCondLst>
                                  <p:childTnLst>
                                    <p:set>
                                      <p:cBhvr>
                                        <p:cTn id="1176" dur="1" fill="hold">
                                          <p:stCondLst>
                                            <p:cond delay="0"/>
                                          </p:stCondLst>
                                        </p:cTn>
                                        <p:tgtEl>
                                          <p:spTgt spid="369">
                                            <p:txEl>
                                              <p:pRg st="0" end="0"/>
                                            </p:txEl>
                                          </p:spTgt>
                                        </p:tgtEl>
                                        <p:attrNameLst>
                                          <p:attrName>style.visibility</p:attrName>
                                        </p:attrNameLst>
                                      </p:cBhvr>
                                      <p:to>
                                        <p:strVal val="visible"/>
                                      </p:to>
                                    </p:set>
                                  </p:childTnLst>
                                </p:cTn>
                              </p:par>
                              <p:par>
                                <p:cTn id="1177" nodeType="withEffect" fill="hold" presetClass="entr" presetID="1">
                                  <p:stCondLst>
                                    <p:cond delay="0"/>
                                  </p:stCondLst>
                                  <p:childTnLst>
                                    <p:set>
                                      <p:cBhvr>
                                        <p:cTn id="1178" dur="1" fill="hold">
                                          <p:stCondLst>
                                            <p:cond delay="0"/>
                                          </p:stCondLst>
                                        </p:cTn>
                                        <p:tgtEl>
                                          <p:spTgt spid="369">
                                            <p:txEl>
                                              <p:pRg st="1" end="1"/>
                                            </p:txEl>
                                          </p:spTgt>
                                        </p:tgtEl>
                                        <p:attrNameLst>
                                          <p:attrName>style.visibility</p:attrName>
                                        </p:attrNameLst>
                                      </p:cBhvr>
                                      <p:to>
                                        <p:strVal val="visible"/>
                                      </p:to>
                                    </p:set>
                                  </p:childTnLst>
                                </p:cTn>
                              </p:par>
                              <p:par>
                                <p:cTn id="1179" nodeType="withEffect" fill="hold" presetClass="entr" presetID="1">
                                  <p:stCondLst>
                                    <p:cond delay="0"/>
                                  </p:stCondLst>
                                  <p:childTnLst>
                                    <p:set>
                                      <p:cBhvr>
                                        <p:cTn id="1180" dur="1" fill="hold">
                                          <p:stCondLst>
                                            <p:cond delay="0"/>
                                          </p:stCondLst>
                                        </p:cTn>
                                        <p:tgtEl>
                                          <p:spTgt spid="369">
                                            <p:txEl>
                                              <p:pRg st="2" end="2"/>
                                            </p:txEl>
                                          </p:spTgt>
                                        </p:tgtEl>
                                        <p:attrNameLst>
                                          <p:attrName>style.visibility</p:attrName>
                                        </p:attrNameLst>
                                      </p:cBhvr>
                                      <p:to>
                                        <p:strVal val="visible"/>
                                      </p:to>
                                    </p:set>
                                  </p:childTnLst>
                                </p:cTn>
                              </p:par>
                              <p:par>
                                <p:cTn id="1181" nodeType="withEffect" fill="hold" presetClass="entr" presetID="1">
                                  <p:stCondLst>
                                    <p:cond delay="0"/>
                                  </p:stCondLst>
                                  <p:childTnLst>
                                    <p:set>
                                      <p:cBhvr>
                                        <p:cTn id="1182" dur="1" fill="hold">
                                          <p:stCondLst>
                                            <p:cond delay="0"/>
                                          </p:stCondLst>
                                        </p:cTn>
                                        <p:tgtEl>
                                          <p:spTgt spid="369">
                                            <p:txEl>
                                              <p:pRg st="3" end="3"/>
                                            </p:txEl>
                                          </p:spTgt>
                                        </p:tgtEl>
                                        <p:attrNameLst>
                                          <p:attrName>style.visibility</p:attrName>
                                        </p:attrNameLst>
                                      </p:cBhvr>
                                      <p:to>
                                        <p:strVal val="visible"/>
                                      </p:to>
                                    </p:set>
                                  </p:childTnLst>
                                </p:cTn>
                              </p:par>
                              <p:par>
                                <p:cTn id="1183" nodeType="withEffect" fill="hold" presetClass="entr" presetID="1">
                                  <p:stCondLst>
                                    <p:cond delay="0"/>
                                  </p:stCondLst>
                                  <p:childTnLst>
                                    <p:set>
                                      <p:cBhvr>
                                        <p:cTn id="1184" dur="1" fill="hold">
                                          <p:stCondLst>
                                            <p:cond delay="0"/>
                                          </p:stCondLst>
                                        </p:cTn>
                                        <p:tgtEl>
                                          <p:spTgt spid="369">
                                            <p:txEl>
                                              <p:pRg st="4" end="4"/>
                                            </p:txEl>
                                          </p:spTgt>
                                        </p:tgtEl>
                                        <p:attrNameLst>
                                          <p:attrName>style.visibility</p:attrName>
                                        </p:attrNameLst>
                                      </p:cBhvr>
                                      <p:to>
                                        <p:strVal val="visible"/>
                                      </p:to>
                                    </p:set>
                                  </p:childTnLst>
                                </p:cTn>
                              </p:par>
                            </p:childTnLst>
                          </p:cTn>
                        </p:par>
                      </p:childTnLst>
                    </p:cTn>
                  </p:par>
                  <p:par>
                    <p:cTn id="1185" fill="hold">
                      <p:stCondLst>
                        <p:cond delay="indefinite"/>
                      </p:stCondLst>
                      <p:childTnLst>
                        <p:par>
                          <p:cTn id="1186" fill="hold">
                            <p:stCondLst>
                              <p:cond delay="0"/>
                            </p:stCondLst>
                            <p:childTnLst>
                              <p:par>
                                <p:cTn id="1187" nodeType="clickEffect" fill="hold" presetClass="entr" presetID="1">
                                  <p:stCondLst>
                                    <p:cond delay="0"/>
                                  </p:stCondLst>
                                  <p:childTnLst>
                                    <p:set>
                                      <p:cBhvr>
                                        <p:cTn id="1188" dur="1" fill="hold">
                                          <p:stCondLst>
                                            <p:cond delay="0"/>
                                          </p:stCondLst>
                                        </p:cTn>
                                        <p:tgtEl>
                                          <p:spTgt spid="369">
                                            <p:txEl>
                                              <p:pRg st="5" end="5"/>
                                            </p:txEl>
                                          </p:spTgt>
                                        </p:tgtEl>
                                        <p:attrNameLst>
                                          <p:attrName>style.visibility</p:attrName>
                                        </p:attrNameLst>
                                      </p:cBhvr>
                                      <p:to>
                                        <p:strVal val="visible"/>
                                      </p:to>
                                    </p:set>
                                  </p:childTnLst>
                                </p:cTn>
                              </p:par>
                              <p:par>
                                <p:cTn id="1189" nodeType="withEffect" fill="hold" presetClass="entr" presetID="1">
                                  <p:stCondLst>
                                    <p:cond delay="0"/>
                                  </p:stCondLst>
                                  <p:childTnLst>
                                    <p:set>
                                      <p:cBhvr>
                                        <p:cTn id="1190" dur="1" fill="hold">
                                          <p:stCondLst>
                                            <p:cond delay="0"/>
                                          </p:stCondLst>
                                        </p:cTn>
                                        <p:tgtEl>
                                          <p:spTgt spid="369">
                                            <p:txEl>
                                              <p:pRg st="6" end="6"/>
                                            </p:txEl>
                                          </p:spTgt>
                                        </p:tgtEl>
                                        <p:attrNameLst>
                                          <p:attrName>style.visibility</p:attrName>
                                        </p:attrNameLst>
                                      </p:cBhvr>
                                      <p:to>
                                        <p:strVal val="visible"/>
                                      </p:to>
                                    </p:set>
                                  </p:childTnLst>
                                </p:cTn>
                              </p:par>
                              <p:par>
                                <p:cTn id="1191" nodeType="withEffect" fill="hold" presetClass="entr" presetID="1">
                                  <p:stCondLst>
                                    <p:cond delay="0"/>
                                  </p:stCondLst>
                                  <p:childTnLst>
                                    <p:set>
                                      <p:cBhvr>
                                        <p:cTn id="1192" dur="1" fill="hold">
                                          <p:stCondLst>
                                            <p:cond delay="0"/>
                                          </p:stCondLst>
                                        </p:cTn>
                                        <p:tgtEl>
                                          <p:spTgt spid="369">
                                            <p:txEl>
                                              <p:pRg st="7" end="7"/>
                                            </p:txEl>
                                          </p:spTgt>
                                        </p:tgtEl>
                                        <p:attrNameLst>
                                          <p:attrName>style.visibility</p:attrName>
                                        </p:attrNameLst>
                                      </p:cBhvr>
                                      <p:to>
                                        <p:strVal val="visible"/>
                                      </p:to>
                                    </p:set>
                                  </p:childTnLst>
                                </p:cTn>
                              </p:par>
                              <p:par>
                                <p:cTn id="1193" nodeType="withEffect" fill="hold" presetClass="entr" presetID="1">
                                  <p:stCondLst>
                                    <p:cond delay="0"/>
                                  </p:stCondLst>
                                  <p:childTnLst>
                                    <p:set>
                                      <p:cBhvr>
                                        <p:cTn id="1194" dur="1" fill="hold">
                                          <p:stCondLst>
                                            <p:cond delay="0"/>
                                          </p:stCondLst>
                                        </p:cTn>
                                        <p:tgtEl>
                                          <p:spTgt spid="369">
                                            <p:txEl>
                                              <p:pRg st="8" end="8"/>
                                            </p:txEl>
                                          </p:spTgt>
                                        </p:tgtEl>
                                        <p:attrNameLst>
                                          <p:attrName>style.visibility</p:attrName>
                                        </p:attrNameLst>
                                      </p:cBhvr>
                                      <p:to>
                                        <p:strVal val="visible"/>
                                      </p:to>
                                    </p:set>
                                  </p:childTnLst>
                                </p:cTn>
                              </p:par>
                              <p:par>
                                <p:cTn id="1195" nodeType="withEffect" fill="hold" presetClass="entr" presetID="1">
                                  <p:stCondLst>
                                    <p:cond delay="0"/>
                                  </p:stCondLst>
                                  <p:childTnLst>
                                    <p:set>
                                      <p:cBhvr>
                                        <p:cTn id="1196" dur="1" fill="hold">
                                          <p:stCondLst>
                                            <p:cond delay="0"/>
                                          </p:stCondLst>
                                        </p:cTn>
                                        <p:tgtEl>
                                          <p:spTgt spid="36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Stemming</a:t>
            </a:r>
            <a:endParaRPr b="0" lang="en-US" sz="3600" spc="-1" strike="noStrike">
              <a:solidFill>
                <a:srgbClr val="000000"/>
              </a:solidFill>
              <a:latin typeface="Arial"/>
            </a:endParaRPr>
          </a:p>
        </p:txBody>
      </p:sp>
      <p:sp>
        <p:nvSpPr>
          <p:cNvPr id="37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Reduce terms to their stems in information retrieval</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Stemming</a:t>
            </a:r>
            <a:r>
              <a:rPr b="1" lang="en-US" sz="2000" spc="-1" strike="noStrike">
                <a:solidFill>
                  <a:srgbClr val="000000"/>
                </a:solidFill>
                <a:latin typeface="Arial"/>
              </a:rPr>
              <a:t> is crude chopping of affixes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language dependent</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e.g., </a:t>
            </a:r>
            <a:r>
              <a:rPr b="1" lang="en-US" sz="2000" spc="-1" strike="noStrike">
                <a:solidFill>
                  <a:srgbClr val="000000"/>
                </a:solidFill>
                <a:latin typeface="Arial"/>
              </a:rPr>
              <a:t>automate(s)</a:t>
            </a:r>
            <a:r>
              <a:rPr b="0" lang="en-US" sz="2000" spc="-1" strike="noStrike">
                <a:solidFill>
                  <a:srgbClr val="000000"/>
                </a:solidFill>
                <a:latin typeface="Arial"/>
              </a:rPr>
              <a:t>, </a:t>
            </a:r>
            <a:r>
              <a:rPr b="1" lang="en-US" sz="2000" spc="-1" strike="noStrike">
                <a:solidFill>
                  <a:srgbClr val="000000"/>
                </a:solidFill>
                <a:latin typeface="Arial"/>
              </a:rPr>
              <a:t>automatic</a:t>
            </a:r>
            <a:r>
              <a:rPr b="0" lang="en-US" sz="2000" spc="-1" strike="noStrike">
                <a:solidFill>
                  <a:srgbClr val="000000"/>
                </a:solidFill>
                <a:latin typeface="Arial"/>
              </a:rPr>
              <a:t>, </a:t>
            </a:r>
            <a:r>
              <a:rPr b="1" lang="en-US" sz="2000" spc="-1" strike="noStrike">
                <a:solidFill>
                  <a:srgbClr val="000000"/>
                </a:solidFill>
                <a:latin typeface="Arial"/>
              </a:rPr>
              <a:t>automation</a:t>
            </a:r>
            <a:r>
              <a:rPr b="0" lang="en-US" sz="2000" spc="-1" strike="noStrike">
                <a:solidFill>
                  <a:srgbClr val="000000"/>
                </a:solidFill>
                <a:latin typeface="Arial"/>
              </a:rPr>
              <a:t> all reduced to </a:t>
            </a:r>
            <a:r>
              <a:rPr b="1" lang="en-US" sz="2000" spc="-1" strike="noStrike">
                <a:solidFill>
                  <a:srgbClr val="000000"/>
                </a:solidFill>
                <a:latin typeface="Arial"/>
              </a:rPr>
              <a:t>automat</a:t>
            </a:r>
            <a:r>
              <a:rPr b="0" lang="en-US" sz="2000" spc="-1" strike="noStrike">
                <a:solidFill>
                  <a:srgbClr val="000000"/>
                </a:solidFill>
                <a:latin typeface="Arial"/>
              </a:rPr>
              <a:t>.</a:t>
            </a:r>
            <a:endParaRPr b="0" lang="en-US" sz="2000" spc="-1" strike="noStrike">
              <a:solidFill>
                <a:srgbClr val="000000"/>
              </a:solidFill>
              <a:latin typeface="Arial"/>
            </a:endParaRPr>
          </a:p>
        </p:txBody>
      </p:sp>
      <p:sp>
        <p:nvSpPr>
          <p:cNvPr id="372" name="Rectangle 4"/>
          <p:cNvSpPr/>
          <p:nvPr/>
        </p:nvSpPr>
        <p:spPr>
          <a:xfrm>
            <a:off x="2301840" y="2111040"/>
            <a:ext cx="184320" cy="369000"/>
          </a:xfrm>
          <a:prstGeom prst="rect">
            <a:avLst/>
          </a:prstGeom>
          <a:noFill/>
          <a:ln w="9525">
            <a:noFill/>
          </a:ln>
        </p:spPr>
        <p:style>
          <a:lnRef idx="0"/>
          <a:fillRef idx="0"/>
          <a:effectRef idx="0"/>
          <a:fontRef idx="minor"/>
        </p:style>
      </p:sp>
      <p:sp>
        <p:nvSpPr>
          <p:cNvPr id="373" name="Rectangle 5"/>
          <p:cNvSpPr/>
          <p:nvPr/>
        </p:nvSpPr>
        <p:spPr>
          <a:xfrm>
            <a:off x="1905120" y="4176720"/>
            <a:ext cx="3580920" cy="1370880"/>
          </a:xfrm>
          <a:prstGeom prst="rect">
            <a:avLst/>
          </a:prstGeom>
          <a:solidFill>
            <a:schemeClr val="accent1">
              <a:alpha val="50000"/>
            </a:schemeClr>
          </a:solidFill>
          <a:ln w="9525">
            <a:solidFill>
              <a:srgbClr val="000000"/>
            </a:solidFill>
            <a:miter/>
          </a:ln>
        </p:spPr>
        <p:style>
          <a:lnRef idx="0"/>
          <a:fillRef idx="0"/>
          <a:effectRef idx="0"/>
          <a:fontRef idx="minor"/>
        </p:style>
        <p:txBody>
          <a:bodyPr lIns="90000" rIns="90000" tIns="45000" bIns="45000" anchor="ctr">
            <a:spAutoFit/>
          </a:bodyPr>
          <a:p>
            <a:pPr>
              <a:lnSpc>
                <a:spcPct val="100000"/>
              </a:lnSpc>
              <a:buNone/>
            </a:pPr>
            <a:r>
              <a:rPr b="0" i="1" lang="en-US" sz="2100" spc="-1" strike="noStrike">
                <a:solidFill>
                  <a:srgbClr val="404040"/>
                </a:solidFill>
                <a:latin typeface="Calibri"/>
              </a:rPr>
              <a:t>for example compressed </a:t>
            </a:r>
            <a:endParaRPr b="0" lang="en-US" sz="2100" spc="-1" strike="noStrike">
              <a:latin typeface="Arial"/>
            </a:endParaRPr>
          </a:p>
          <a:p>
            <a:pPr>
              <a:lnSpc>
                <a:spcPct val="100000"/>
              </a:lnSpc>
              <a:buNone/>
            </a:pPr>
            <a:r>
              <a:rPr b="0" i="1" lang="en-US" sz="2100" spc="-1" strike="noStrike">
                <a:solidFill>
                  <a:srgbClr val="404040"/>
                </a:solidFill>
                <a:latin typeface="Calibri"/>
              </a:rPr>
              <a:t>and compression are both </a:t>
            </a:r>
            <a:endParaRPr b="0" lang="en-US" sz="2100" spc="-1" strike="noStrike">
              <a:latin typeface="Arial"/>
            </a:endParaRPr>
          </a:p>
          <a:p>
            <a:pPr>
              <a:lnSpc>
                <a:spcPct val="100000"/>
              </a:lnSpc>
              <a:buNone/>
            </a:pPr>
            <a:r>
              <a:rPr b="0" i="1" lang="en-US" sz="2100" spc="-1" strike="noStrike">
                <a:solidFill>
                  <a:srgbClr val="404040"/>
                </a:solidFill>
                <a:latin typeface="Calibri"/>
              </a:rPr>
              <a:t>accepted as equivalent to </a:t>
            </a:r>
            <a:endParaRPr b="0" lang="en-US" sz="2100" spc="-1" strike="noStrike">
              <a:latin typeface="Arial"/>
            </a:endParaRPr>
          </a:p>
          <a:p>
            <a:pPr>
              <a:lnSpc>
                <a:spcPct val="100000"/>
              </a:lnSpc>
              <a:buNone/>
            </a:pPr>
            <a:r>
              <a:rPr b="0" i="1" lang="en-US" sz="2100" spc="-1" strike="noStrike">
                <a:solidFill>
                  <a:srgbClr val="404040"/>
                </a:solidFill>
                <a:latin typeface="Calibri"/>
              </a:rPr>
              <a:t>compress</a:t>
            </a:r>
            <a:r>
              <a:rPr b="0" lang="en-US" sz="2100" spc="-1" strike="noStrike">
                <a:solidFill>
                  <a:srgbClr val="404040"/>
                </a:solidFill>
                <a:latin typeface="Calibri"/>
              </a:rPr>
              <a:t>.</a:t>
            </a:r>
            <a:endParaRPr b="0" lang="en-US" sz="2100" spc="-1" strike="noStrike">
              <a:latin typeface="Arial"/>
            </a:endParaRPr>
          </a:p>
        </p:txBody>
      </p:sp>
      <p:sp>
        <p:nvSpPr>
          <p:cNvPr id="374" name="Rectangle 6"/>
          <p:cNvSpPr/>
          <p:nvPr/>
        </p:nvSpPr>
        <p:spPr>
          <a:xfrm>
            <a:off x="6524640" y="4286160"/>
            <a:ext cx="3609720" cy="1142640"/>
          </a:xfrm>
          <a:prstGeom prst="rect">
            <a:avLst/>
          </a:prstGeom>
          <a:solidFill>
            <a:schemeClr val="accent1">
              <a:alpha val="50000"/>
            </a:schemeClr>
          </a:solidFill>
          <a:ln w="9525">
            <a:solidFill>
              <a:srgbClr val="000000"/>
            </a:solidFill>
            <a:miter/>
          </a:ln>
        </p:spPr>
        <p:style>
          <a:lnRef idx="0"/>
          <a:fillRef idx="0"/>
          <a:effectRef idx="0"/>
          <a:fontRef idx="minor"/>
        </p:style>
        <p:txBody>
          <a:bodyPr wrap="none" lIns="90000" rIns="90000" tIns="45000" bIns="45000" anchor="t">
            <a:noAutofit/>
          </a:bodyPr>
          <a:p>
            <a:pPr>
              <a:lnSpc>
                <a:spcPct val="100000"/>
              </a:lnSpc>
              <a:buNone/>
            </a:pPr>
            <a:r>
              <a:rPr b="0" lang="en-US" sz="2100" spc="-1" strike="noStrike">
                <a:solidFill>
                  <a:srgbClr val="404040"/>
                </a:solidFill>
                <a:latin typeface="Calibri"/>
              </a:rPr>
              <a:t>for exampl compress and</a:t>
            </a:r>
            <a:endParaRPr b="0" lang="en-US" sz="2100" spc="-1" strike="noStrike">
              <a:latin typeface="Arial"/>
            </a:endParaRPr>
          </a:p>
          <a:p>
            <a:pPr>
              <a:lnSpc>
                <a:spcPct val="100000"/>
              </a:lnSpc>
              <a:buNone/>
            </a:pPr>
            <a:r>
              <a:rPr b="0" lang="en-US" sz="2100" spc="-1" strike="noStrike">
                <a:solidFill>
                  <a:srgbClr val="404040"/>
                </a:solidFill>
                <a:latin typeface="Calibri"/>
              </a:rPr>
              <a:t>compress ar both accept</a:t>
            </a:r>
            <a:endParaRPr b="0" lang="en-US" sz="2100" spc="-1" strike="noStrike">
              <a:latin typeface="Arial"/>
            </a:endParaRPr>
          </a:p>
          <a:p>
            <a:pPr>
              <a:lnSpc>
                <a:spcPct val="100000"/>
              </a:lnSpc>
              <a:buNone/>
            </a:pPr>
            <a:r>
              <a:rPr b="0" lang="en-US" sz="2100" spc="-1" strike="noStrike">
                <a:solidFill>
                  <a:srgbClr val="404040"/>
                </a:solidFill>
                <a:latin typeface="Calibri"/>
              </a:rPr>
              <a:t>as equival to compress</a:t>
            </a:r>
            <a:endParaRPr b="0" lang="en-US" sz="2100" spc="-1" strike="noStrike">
              <a:latin typeface="Arial"/>
            </a:endParaRPr>
          </a:p>
        </p:txBody>
      </p:sp>
      <p:sp>
        <p:nvSpPr>
          <p:cNvPr id="375" name="AutoShape 7"/>
          <p:cNvSpPr/>
          <p:nvPr/>
        </p:nvSpPr>
        <p:spPr>
          <a:xfrm>
            <a:off x="5667480" y="4718160"/>
            <a:ext cx="580680" cy="331920"/>
          </a:xfrm>
          <a:prstGeom prst="rightArrow">
            <a:avLst>
              <a:gd name="adj1" fmla="val 50000"/>
              <a:gd name="adj2" fmla="val 25000"/>
            </a:avLst>
          </a:prstGeom>
          <a:solidFill>
            <a:schemeClr val="accent1"/>
          </a:solidFill>
          <a:ln w="9525">
            <a:solidFill>
              <a:srgbClr val="000000"/>
            </a:solidFill>
            <a:miter/>
          </a:ln>
        </p:spPr>
        <p:style>
          <a:lnRef idx="0"/>
          <a:fillRef idx="0"/>
          <a:effectRef idx="0"/>
          <a:fontRef idx="minor"/>
        </p:style>
      </p:sp>
      <p:sp>
        <p:nvSpPr>
          <p:cNvPr id="4" name="PlaceHolder 3"/>
          <p:cNvSpPr>
            <a:spLocks noGrp="1"/>
          </p:cNvSpPr>
          <p:nvPr>
            <p:ph type="sldNum" idx="6"/>
          </p:nvPr>
        </p:nvSpPr>
        <p:spPr/>
        <p:txBody>
          <a:bodyPr/>
          <a:p>
            <a:fld id="{3776F7B8-DDF5-4C77-BD82-8F3D69A4E3A2}" type="slidenum">
              <a:t>49</a:t>
            </a:fld>
          </a:p>
        </p:txBody>
      </p:sp>
    </p:spTree>
  </p:cSld>
  <mc:AlternateContent>
    <mc:Choice Requires="p14">
      <p:transition spd="slow" p14:dur="2000"/>
    </mc:Choice>
    <mc:Fallback>
      <p:transition spd="slow"/>
    </mc:Fallback>
  </mc:AlternateContent>
  <p:timing>
    <p:tnLst>
      <p:par>
        <p:cTn id="1197" dur="indefinite" restart="never" nodeType="tmRoot">
          <p:childTnLst>
            <p:seq>
              <p:cTn id="1198" dur="indefinite" nodeType="mainSeq">
                <p:childTnLst>
                  <p:par>
                    <p:cTn id="1199" fill="hold">
                      <p:stCondLst>
                        <p:cond delay="indefinite"/>
                      </p:stCondLst>
                      <p:childTnLst>
                        <p:par>
                          <p:cTn id="1200" fill="hold">
                            <p:stCondLst>
                              <p:cond delay="0"/>
                            </p:stCondLst>
                            <p:childTnLst>
                              <p:par>
                                <p:cTn id="1201" nodeType="clickEffect" fill="hold" presetClass="entr" presetID="1">
                                  <p:stCondLst>
                                    <p:cond delay="0"/>
                                  </p:stCondLst>
                                  <p:childTnLst>
                                    <p:set>
                                      <p:cBhvr>
                                        <p:cTn id="1202" dur="1" fill="hold">
                                          <p:stCondLst>
                                            <p:cond delay="0"/>
                                          </p:stCondLst>
                                        </p:cTn>
                                        <p:tgtEl>
                                          <p:spTgt spid="371">
                                            <p:txEl>
                                              <p:pRg st="0" end="0"/>
                                            </p:txEl>
                                          </p:spTgt>
                                        </p:tgtEl>
                                        <p:attrNameLst>
                                          <p:attrName>style.visibility</p:attrName>
                                        </p:attrNameLst>
                                      </p:cBhvr>
                                      <p:to>
                                        <p:strVal val="visible"/>
                                      </p:to>
                                    </p:set>
                                  </p:childTnLst>
                                </p:cTn>
                              </p:par>
                            </p:childTnLst>
                          </p:cTn>
                        </p:par>
                      </p:childTnLst>
                    </p:cTn>
                  </p:par>
                  <p:par>
                    <p:cTn id="1203" fill="hold">
                      <p:stCondLst>
                        <p:cond delay="indefinite"/>
                      </p:stCondLst>
                      <p:childTnLst>
                        <p:par>
                          <p:cTn id="1204" fill="hold">
                            <p:stCondLst>
                              <p:cond delay="0"/>
                            </p:stCondLst>
                            <p:childTnLst>
                              <p:par>
                                <p:cTn id="1205" nodeType="clickEffect" fill="hold" presetClass="entr" presetID="1">
                                  <p:stCondLst>
                                    <p:cond delay="0"/>
                                  </p:stCondLst>
                                  <p:childTnLst>
                                    <p:set>
                                      <p:cBhvr>
                                        <p:cTn id="1206" dur="1" fill="hold">
                                          <p:stCondLst>
                                            <p:cond delay="0"/>
                                          </p:stCondLst>
                                        </p:cTn>
                                        <p:tgtEl>
                                          <p:spTgt spid="371">
                                            <p:txEl>
                                              <p:pRg st="1" end="1"/>
                                            </p:txEl>
                                          </p:spTgt>
                                        </p:tgtEl>
                                        <p:attrNameLst>
                                          <p:attrName>style.visibility</p:attrName>
                                        </p:attrNameLst>
                                      </p:cBhvr>
                                      <p:to>
                                        <p:strVal val="visible"/>
                                      </p:to>
                                    </p:set>
                                  </p:childTnLst>
                                </p:cTn>
                              </p:par>
                              <p:par>
                                <p:cTn id="1207" nodeType="withEffect" fill="hold" presetClass="entr" presetID="1">
                                  <p:stCondLst>
                                    <p:cond delay="0"/>
                                  </p:stCondLst>
                                  <p:childTnLst>
                                    <p:set>
                                      <p:cBhvr>
                                        <p:cTn id="1208" dur="1" fill="hold">
                                          <p:stCondLst>
                                            <p:cond delay="0"/>
                                          </p:stCondLst>
                                        </p:cTn>
                                        <p:tgtEl>
                                          <p:spTgt spid="371">
                                            <p:txEl>
                                              <p:pRg st="2" end="2"/>
                                            </p:txEl>
                                          </p:spTgt>
                                        </p:tgtEl>
                                        <p:attrNameLst>
                                          <p:attrName>style.visibility</p:attrName>
                                        </p:attrNameLst>
                                      </p:cBhvr>
                                      <p:to>
                                        <p:strVal val="visible"/>
                                      </p:to>
                                    </p:set>
                                  </p:childTnLst>
                                </p:cTn>
                              </p:par>
                              <p:par>
                                <p:cTn id="1209" nodeType="withEffect" fill="hold" presetClass="entr" presetID="1">
                                  <p:stCondLst>
                                    <p:cond delay="0"/>
                                  </p:stCondLst>
                                  <p:childTnLst>
                                    <p:set>
                                      <p:cBhvr>
                                        <p:cTn id="1210" dur="1" fill="hold">
                                          <p:stCondLst>
                                            <p:cond delay="0"/>
                                          </p:stCondLst>
                                        </p:cTn>
                                        <p:tgtEl>
                                          <p:spTgt spid="371">
                                            <p:txEl>
                                              <p:pRg st="3" end="3"/>
                                            </p:txEl>
                                          </p:spTgt>
                                        </p:tgtEl>
                                        <p:attrNameLst>
                                          <p:attrName>style.visibility</p:attrName>
                                        </p:attrNameLst>
                                      </p:cBhvr>
                                      <p:to>
                                        <p:strVal val="visible"/>
                                      </p:to>
                                    </p:set>
                                  </p:childTnLst>
                                </p:cTn>
                              </p:par>
                            </p:childTnLst>
                          </p:cTn>
                        </p:par>
                      </p:childTnLst>
                    </p:cTn>
                  </p:par>
                  <p:par>
                    <p:cTn id="1211" fill="hold">
                      <p:stCondLst>
                        <p:cond delay="indefinite"/>
                      </p:stCondLst>
                      <p:childTnLst>
                        <p:par>
                          <p:cTn id="1212" fill="hold">
                            <p:stCondLst>
                              <p:cond delay="0"/>
                            </p:stCondLst>
                            <p:childTnLst>
                              <p:par>
                                <p:cTn id="1213" nodeType="clickEffect" fill="hold" presetClass="entr" presetID="1">
                                  <p:stCondLst>
                                    <p:cond delay="0"/>
                                  </p:stCondLst>
                                  <p:childTnLst>
                                    <p:set>
                                      <p:cBhvr>
                                        <p:cTn id="1214" dur="1" fill="hold">
                                          <p:stCondLst>
                                            <p:cond delay="0"/>
                                          </p:stCondLst>
                                        </p:cTn>
                                        <p:tgtEl>
                                          <p:spTgt spid="373"/>
                                        </p:tgtEl>
                                        <p:attrNameLst>
                                          <p:attrName>style.visibility</p:attrName>
                                        </p:attrNameLst>
                                      </p:cBhvr>
                                      <p:to>
                                        <p:strVal val="visible"/>
                                      </p:to>
                                    </p:set>
                                  </p:childTnLst>
                                </p:cTn>
                              </p:par>
                            </p:childTnLst>
                          </p:cTn>
                        </p:par>
                      </p:childTnLst>
                    </p:cTn>
                  </p:par>
                  <p:par>
                    <p:cTn id="1215" fill="hold">
                      <p:stCondLst>
                        <p:cond delay="indefinite"/>
                      </p:stCondLst>
                      <p:childTnLst>
                        <p:par>
                          <p:cTn id="1216" fill="hold">
                            <p:stCondLst>
                              <p:cond delay="0"/>
                            </p:stCondLst>
                            <p:childTnLst>
                              <p:par>
                                <p:cTn id="1217" nodeType="clickEffect" fill="hold" presetClass="entr" presetID="1">
                                  <p:stCondLst>
                                    <p:cond delay="0"/>
                                  </p:stCondLst>
                                  <p:childTnLst>
                                    <p:set>
                                      <p:cBhvr>
                                        <p:cTn id="1218" dur="1" fill="hold">
                                          <p:stCondLst>
                                            <p:cond delay="0"/>
                                          </p:stCondLst>
                                        </p:cTn>
                                        <p:tgtEl>
                                          <p:spTgt spid="375"/>
                                        </p:tgtEl>
                                        <p:attrNameLst>
                                          <p:attrName>style.visibility</p:attrName>
                                        </p:attrNameLst>
                                      </p:cBhvr>
                                      <p:to>
                                        <p:strVal val="visible"/>
                                      </p:to>
                                    </p:set>
                                  </p:childTnLst>
                                </p:cTn>
                              </p:par>
                              <p:par>
                                <p:cTn id="1219" nodeType="withEffect" fill="hold" presetClass="entr" presetID="1">
                                  <p:stCondLst>
                                    <p:cond delay="0"/>
                                  </p:stCondLst>
                                  <p:childTnLst>
                                    <p:set>
                                      <p:cBhvr>
                                        <p:cTn id="1220"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c</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o</a:t>
            </a:r>
            <a:r>
              <a:rPr b="0" lang="en-US" sz="3600" spc="-60" strike="noStrike" cap="all">
                <a:solidFill>
                  <a:srgbClr val="d1282e"/>
                </a:solidFill>
                <a:latin typeface="Arial Black"/>
              </a:rPr>
              <a:t>r</a:t>
            </a:r>
            <a:r>
              <a:rPr b="0" lang="en-US" sz="3600" spc="-60" strike="noStrike" cap="all">
                <a:solidFill>
                  <a:srgbClr val="d1282e"/>
                </a:solidFill>
                <a:latin typeface="Arial Black"/>
              </a:rPr>
              <a:t> </a:t>
            </a:r>
            <a:r>
              <a:rPr b="0" lang="en-US" sz="3600" spc="-60" strike="noStrike" cap="all">
                <a:solidFill>
                  <a:srgbClr val="d1282e"/>
                </a:solidFill>
                <a:latin typeface="Arial Black"/>
              </a:rPr>
              <a:t>t</a:t>
            </a:r>
            <a:r>
              <a:rPr b="0" lang="en-US" sz="3600" spc="-60" strike="noStrike" cap="all">
                <a:solidFill>
                  <a:srgbClr val="d1282e"/>
                </a:solidFill>
                <a:latin typeface="Arial Black"/>
              </a:rPr>
              <a:t>o</a:t>
            </a:r>
            <a:r>
              <a:rPr b="0" lang="en-US" sz="3600" spc="-60" strike="noStrike" cap="all">
                <a:solidFill>
                  <a:srgbClr val="d1282e"/>
                </a:solidFill>
                <a:latin typeface="Arial Black"/>
              </a:rPr>
              <a:t> </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154" name="Rounded Rectangle 4"/>
          <p:cNvSpPr/>
          <p:nvPr/>
        </p:nvSpPr>
        <p:spPr>
          <a:xfrm>
            <a:off x="609480" y="1564560"/>
            <a:ext cx="10993680" cy="304776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ial"/>
              </a:rPr>
              <a:t>For we can easily understand a machine's being constituted so that it can </a:t>
            </a:r>
            <a:r>
              <a:rPr b="0" lang="en-US" sz="2400" spc="-1" strike="noStrike">
                <a:solidFill>
                  <a:srgbClr val="d1282e"/>
                </a:solidFill>
                <a:latin typeface="Arial"/>
              </a:rPr>
              <a:t>utter words</a:t>
            </a:r>
            <a:r>
              <a:rPr b="0" lang="en-US" sz="2400" spc="-1" strike="noStrike">
                <a:solidFill>
                  <a:srgbClr val="ffffff"/>
                </a:solidFill>
                <a:latin typeface="Arial"/>
              </a:rPr>
              <a:t>, and even emit some responses to action on it of a corporeal kind, which brings about a change in its organs; for instance, if touched in a particular part it may </a:t>
            </a:r>
            <a:r>
              <a:rPr b="0" lang="en-US" sz="2400" spc="-1" strike="noStrike">
                <a:solidFill>
                  <a:srgbClr val="d1282e"/>
                </a:solidFill>
                <a:latin typeface="Arial"/>
              </a:rPr>
              <a:t>ask</a:t>
            </a:r>
            <a:r>
              <a:rPr b="0" lang="en-US" sz="2400" spc="-1" strike="noStrike">
                <a:solidFill>
                  <a:srgbClr val="ffffff"/>
                </a:solidFill>
                <a:latin typeface="Arial"/>
              </a:rPr>
              <a:t> what we wish </a:t>
            </a:r>
            <a:r>
              <a:rPr b="0" lang="en-US" sz="2400" spc="-1" strike="noStrike">
                <a:solidFill>
                  <a:srgbClr val="d1282e"/>
                </a:solidFill>
                <a:latin typeface="Arial"/>
              </a:rPr>
              <a:t>to say to it</a:t>
            </a:r>
            <a:r>
              <a:rPr b="0" lang="en-US" sz="2400" spc="-1" strike="noStrike">
                <a:solidFill>
                  <a:srgbClr val="ffffff"/>
                </a:solidFill>
                <a:latin typeface="Arial"/>
              </a:rPr>
              <a:t>; if in another part it may </a:t>
            </a:r>
            <a:r>
              <a:rPr b="0" lang="en-US" sz="2400" spc="-1" strike="noStrike">
                <a:solidFill>
                  <a:srgbClr val="d1282e"/>
                </a:solidFill>
                <a:latin typeface="Arial"/>
              </a:rPr>
              <a:t>exclaim</a:t>
            </a:r>
            <a:r>
              <a:rPr b="0" lang="en-US" sz="2400" spc="-1" strike="noStrike">
                <a:solidFill>
                  <a:srgbClr val="ffffff"/>
                </a:solidFill>
                <a:latin typeface="Arial"/>
              </a:rPr>
              <a:t> that it is being hurt, and so on.</a:t>
            </a:r>
            <a:endParaRPr b="0" lang="en-US" sz="2400" spc="-1" strike="noStrike">
              <a:latin typeface="Arial"/>
            </a:endParaRPr>
          </a:p>
        </p:txBody>
      </p:sp>
      <p:sp>
        <p:nvSpPr>
          <p:cNvPr id="155" name="TextBox 6"/>
          <p:cNvSpPr/>
          <p:nvPr/>
        </p:nvSpPr>
        <p:spPr>
          <a:xfrm>
            <a:off x="6507360" y="6480360"/>
            <a:ext cx="317988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 René Descartes, 1600s  </a:t>
            </a:r>
            <a:endParaRPr b="0" lang="en-US" sz="1800" spc="-1" strike="noStrike">
              <a:latin typeface="Arial"/>
            </a:endParaRPr>
          </a:p>
        </p:txBody>
      </p:sp>
      <p:sp>
        <p:nvSpPr>
          <p:cNvPr id="156" name="Rounded Rectangle 7"/>
          <p:cNvSpPr/>
          <p:nvPr/>
        </p:nvSpPr>
        <p:spPr>
          <a:xfrm>
            <a:off x="1981080" y="4795560"/>
            <a:ext cx="7853400" cy="168624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ial"/>
              </a:rPr>
              <a:t>(But it never happens that it arranges its speech in various ways, in order to reply appropriately to everything that may be said in its presence, as even the lowest type of man can do.)</a:t>
            </a:r>
            <a:endParaRPr b="0" lang="en-US" sz="2400" spc="-1" strike="noStrike">
              <a:latin typeface="Arial"/>
            </a:endParaRPr>
          </a:p>
        </p:txBody>
      </p:sp>
      <p:sp>
        <p:nvSpPr>
          <p:cNvPr id="3" name="PlaceHolder 2"/>
          <p:cNvSpPr>
            <a:spLocks noGrp="1"/>
          </p:cNvSpPr>
          <p:nvPr>
            <p:ph type="sldNum" idx="6"/>
          </p:nvPr>
        </p:nvSpPr>
        <p:spPr/>
        <p:txBody>
          <a:bodyPr/>
          <a:p>
            <a:fld id="{411FD964-B091-412C-BFFE-89C6EC21D61D}" type="slidenum">
              <a:t>5</a:t>
            </a:fld>
          </a:p>
        </p:txBody>
      </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56"/>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NLP in Python</a:t>
            </a:r>
            <a:endParaRPr b="0" lang="en-US" sz="3600" spc="-1" strike="noStrike">
              <a:solidFill>
                <a:srgbClr val="000000"/>
              </a:solidFill>
              <a:latin typeface="Arial"/>
            </a:endParaRPr>
          </a:p>
        </p:txBody>
      </p:sp>
      <p:sp>
        <p:nvSpPr>
          <p:cNvPr id="37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Two majors libraries for performing basic NLP in Python: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Natural Language Toolkit (</a:t>
            </a:r>
            <a:r>
              <a:rPr b="0" lang="en-US" sz="2000" spc="-1" strike="noStrike">
                <a:solidFill>
                  <a:srgbClr val="d1282e"/>
                </a:solidFill>
                <a:latin typeface="Arial"/>
              </a:rPr>
              <a:t>NLTK</a:t>
            </a:r>
            <a:r>
              <a:rPr b="0" lang="en-US" sz="2000" spc="-1" strike="noStrike">
                <a:solidFill>
                  <a:srgbClr val="000000"/>
                </a:solidFill>
                <a:latin typeface="Arial"/>
              </a:rPr>
              <a:t>): started as research code, now widely used in industry and research</a:t>
            </a:r>
            <a:endParaRPr b="1" lang="en-US" sz="2000" spc="-1" strike="noStrike">
              <a:solidFill>
                <a:srgbClr val="000000"/>
              </a:solidFill>
              <a:latin typeface="Arial"/>
            </a:endParaRPr>
          </a:p>
          <a:p>
            <a:pPr marL="343080" indent="-343080">
              <a:lnSpc>
                <a:spcPct val="100000"/>
              </a:lnSpc>
              <a:spcBef>
                <a:spcPts val="400"/>
              </a:spcBef>
              <a:spcAft>
                <a:spcPts val="601"/>
              </a:spcAft>
              <a:buClr>
                <a:srgbClr val="d1282e"/>
              </a:buClr>
              <a:buFont typeface="Arial"/>
              <a:buChar char="•"/>
              <a:tabLst>
                <a:tab algn="l" pos="0"/>
              </a:tabLst>
            </a:pPr>
            <a:r>
              <a:rPr b="0" lang="en-US" sz="2000" spc="-1" strike="noStrike">
                <a:solidFill>
                  <a:srgbClr val="d1282e"/>
                </a:solidFill>
                <a:latin typeface="Arial"/>
              </a:rPr>
              <a:t>Spacy</a:t>
            </a:r>
            <a:r>
              <a:rPr b="0" lang="en-US" sz="2000" spc="-1" strike="noStrike">
                <a:solidFill>
                  <a:srgbClr val="000000"/>
                </a:solidFill>
                <a:latin typeface="Arial"/>
              </a:rPr>
              <a:t>: much newer implementation, more streamlined</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Pros and cons to both:</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NLTK has more “stuff” implemented, is more customizable</a:t>
            </a:r>
            <a:endParaRPr b="1" lang="en-US" sz="2000" spc="-1" strike="noStrike">
              <a:solidFill>
                <a:srgbClr val="000000"/>
              </a:solidFill>
              <a:latin typeface="Arial"/>
            </a:endParaRPr>
          </a:p>
          <a:p>
            <a:pPr lvl="1" marL="800280" indent="-3430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This is a blessing and a curse</a:t>
            </a:r>
            <a:endParaRPr b="0"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Spacy is younger and feature </a:t>
            </a:r>
            <a:br/>
            <a:r>
              <a:rPr b="0" lang="en-US" sz="2000" spc="-1" strike="noStrike">
                <a:solidFill>
                  <a:srgbClr val="000000"/>
                </a:solidFill>
                <a:latin typeface="Arial"/>
              </a:rPr>
              <a:t>sparse, but can be </a:t>
            </a:r>
            <a:r>
              <a:rPr b="0" lang="en-US" sz="2000" spc="-1" strike="noStrike">
                <a:solidFill>
                  <a:srgbClr val="d1282e"/>
                </a:solidFill>
                <a:latin typeface="Arial"/>
              </a:rPr>
              <a:t>much</a:t>
            </a:r>
            <a:r>
              <a:rPr b="0" lang="en-US" sz="2000" spc="-1" strike="noStrike">
                <a:solidFill>
                  <a:srgbClr val="000000"/>
                </a:solidFill>
                <a:latin typeface="Arial"/>
              </a:rPr>
              <a:t> faster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Both are Anaconda packages</a:t>
            </a:r>
            <a:endParaRPr b="1" lang="en-US" sz="2000" spc="-1" strike="noStrike">
              <a:solidFill>
                <a:srgbClr val="000000"/>
              </a:solidFill>
              <a:latin typeface="Arial"/>
            </a:endParaRPr>
          </a:p>
        </p:txBody>
      </p:sp>
      <p:pic>
        <p:nvPicPr>
          <p:cNvPr id="378" name="Picture 4" descr=""/>
          <p:cNvPicPr/>
          <p:nvPr/>
        </p:nvPicPr>
        <p:blipFill>
          <a:blip r:embed="rId1"/>
          <a:stretch/>
        </p:blipFill>
        <p:spPr>
          <a:xfrm>
            <a:off x="7396920" y="228600"/>
            <a:ext cx="2950920" cy="957240"/>
          </a:xfrm>
          <a:prstGeom prst="rect">
            <a:avLst/>
          </a:prstGeom>
          <a:ln w="0">
            <a:noFill/>
          </a:ln>
        </p:spPr>
      </p:pic>
      <p:pic>
        <p:nvPicPr>
          <p:cNvPr id="379" name="Picture 5" descr=""/>
          <p:cNvPicPr/>
          <p:nvPr/>
        </p:nvPicPr>
        <p:blipFill>
          <a:blip r:embed="rId2"/>
          <a:stretch/>
        </p:blipFill>
        <p:spPr>
          <a:xfrm>
            <a:off x="8260560" y="707400"/>
            <a:ext cx="2895120" cy="1034640"/>
          </a:xfrm>
          <a:prstGeom prst="rect">
            <a:avLst/>
          </a:prstGeom>
          <a:ln w="0">
            <a:noFill/>
          </a:ln>
        </p:spPr>
      </p:pic>
      <p:pic>
        <p:nvPicPr>
          <p:cNvPr id="380" name="Picture 6" descr=""/>
          <p:cNvPicPr/>
          <p:nvPr/>
        </p:nvPicPr>
        <p:blipFill>
          <a:blip r:embed="rId3"/>
          <a:stretch/>
        </p:blipFill>
        <p:spPr>
          <a:xfrm>
            <a:off x="7909920" y="4180320"/>
            <a:ext cx="3381840" cy="2526840"/>
          </a:xfrm>
          <a:prstGeom prst="rect">
            <a:avLst/>
          </a:prstGeom>
          <a:ln w="0">
            <a:noFill/>
          </a:ln>
        </p:spPr>
      </p:pic>
      <p:sp>
        <p:nvSpPr>
          <p:cNvPr id="4" name="PlaceHolder 3"/>
          <p:cNvSpPr>
            <a:spLocks noGrp="1"/>
          </p:cNvSpPr>
          <p:nvPr>
            <p:ph type="sldNum" idx="6"/>
          </p:nvPr>
        </p:nvSpPr>
        <p:spPr/>
        <p:txBody>
          <a:bodyPr/>
          <a:p>
            <a:fld id="{2E052E6B-FCE5-4850-8B9E-9DB412531213}" type="slidenum">
              <a:t>50</a:t>
            </a:fld>
          </a:p>
        </p:txBody>
      </p:sp>
    </p:spTree>
  </p:cSld>
  <mc:AlternateContent>
    <mc:Choice Requires="p14">
      <p:transition spd="slow" p14:dur="2000"/>
    </mc:Choice>
    <mc:Fallback>
      <p:transition spd="slow"/>
    </mc:Fallback>
  </mc:AlternateContent>
  <p:timing>
    <p:tnLst>
      <p:par>
        <p:cTn id="1221" dur="indefinite" restart="never" nodeType="tmRoot">
          <p:childTnLst>
            <p:seq>
              <p:cTn id="1222" dur="indefinite" nodeType="mainSeq">
                <p:childTnLst>
                  <p:par>
                    <p:cTn id="1223" fill="hold">
                      <p:stCondLst>
                        <p:cond delay="indefinite"/>
                      </p:stCondLst>
                      <p:childTnLst>
                        <p:par>
                          <p:cTn id="1224" fill="hold">
                            <p:stCondLst>
                              <p:cond delay="0"/>
                            </p:stCondLst>
                            <p:childTnLst>
                              <p:par>
                                <p:cTn id="1225" nodeType="clickEffect" fill="hold" presetClass="entr" presetID="1">
                                  <p:stCondLst>
                                    <p:cond delay="0"/>
                                  </p:stCondLst>
                                  <p:childTnLst>
                                    <p:set>
                                      <p:cBhvr>
                                        <p:cTn id="1226" dur="1" fill="hold">
                                          <p:stCondLst>
                                            <p:cond delay="0"/>
                                          </p:stCondLst>
                                        </p:cTn>
                                        <p:tgtEl>
                                          <p:spTgt spid="377">
                                            <p:txEl>
                                              <p:pRg st="0" end="0"/>
                                            </p:txEl>
                                          </p:spTgt>
                                        </p:tgtEl>
                                        <p:attrNameLst>
                                          <p:attrName>style.visibility</p:attrName>
                                        </p:attrNameLst>
                                      </p:cBhvr>
                                      <p:to>
                                        <p:strVal val="visible"/>
                                      </p:to>
                                    </p:set>
                                  </p:childTnLst>
                                </p:cTn>
                              </p:par>
                              <p:par>
                                <p:cTn id="1227" nodeType="withEffect" fill="hold" presetClass="entr" presetID="1">
                                  <p:stCondLst>
                                    <p:cond delay="0"/>
                                  </p:stCondLst>
                                  <p:childTnLst>
                                    <p:set>
                                      <p:cBhvr>
                                        <p:cTn id="1228" dur="1" fill="hold">
                                          <p:stCondLst>
                                            <p:cond delay="0"/>
                                          </p:stCondLst>
                                        </p:cTn>
                                        <p:tgtEl>
                                          <p:spTgt spid="379"/>
                                        </p:tgtEl>
                                        <p:attrNameLst>
                                          <p:attrName>style.visibility</p:attrName>
                                        </p:attrNameLst>
                                      </p:cBhvr>
                                      <p:to>
                                        <p:strVal val="visible"/>
                                      </p:to>
                                    </p:set>
                                  </p:childTnLst>
                                </p:cTn>
                              </p:par>
                              <p:par>
                                <p:cTn id="1229" nodeType="withEffect" fill="hold" presetClass="entr" presetID="1">
                                  <p:stCondLst>
                                    <p:cond delay="0"/>
                                  </p:stCondLst>
                                  <p:childTnLst>
                                    <p:set>
                                      <p:cBhvr>
                                        <p:cTn id="1230" dur="1" fill="hold">
                                          <p:stCondLst>
                                            <p:cond delay="0"/>
                                          </p:stCondLst>
                                        </p:cTn>
                                        <p:tgtEl>
                                          <p:spTgt spid="378"/>
                                        </p:tgtEl>
                                        <p:attrNameLst>
                                          <p:attrName>style.visibility</p:attrName>
                                        </p:attrNameLst>
                                      </p:cBhvr>
                                      <p:to>
                                        <p:strVal val="visible"/>
                                      </p:to>
                                    </p:set>
                                  </p:childTnLst>
                                </p:cTn>
                              </p:par>
                            </p:childTnLst>
                          </p:cTn>
                        </p:par>
                      </p:childTnLst>
                    </p:cTn>
                  </p:par>
                  <p:par>
                    <p:cTn id="1231" fill="hold">
                      <p:stCondLst>
                        <p:cond delay="indefinite"/>
                      </p:stCondLst>
                      <p:childTnLst>
                        <p:par>
                          <p:cTn id="1232" fill="hold">
                            <p:stCondLst>
                              <p:cond delay="0"/>
                            </p:stCondLst>
                            <p:childTnLst>
                              <p:par>
                                <p:cTn id="1233" nodeType="clickEffect" fill="hold" presetClass="entr" presetID="1">
                                  <p:stCondLst>
                                    <p:cond delay="0"/>
                                  </p:stCondLst>
                                  <p:childTnLst>
                                    <p:set>
                                      <p:cBhvr>
                                        <p:cTn id="1234" dur="1" fill="hold">
                                          <p:stCondLst>
                                            <p:cond delay="0"/>
                                          </p:stCondLst>
                                        </p:cTn>
                                        <p:tgtEl>
                                          <p:spTgt spid="377">
                                            <p:txEl>
                                              <p:pRg st="1" end="1"/>
                                            </p:txEl>
                                          </p:spTgt>
                                        </p:tgtEl>
                                        <p:attrNameLst>
                                          <p:attrName>style.visibility</p:attrName>
                                        </p:attrNameLst>
                                      </p:cBhvr>
                                      <p:to>
                                        <p:strVal val="visible"/>
                                      </p:to>
                                    </p:set>
                                  </p:childTnLst>
                                </p:cTn>
                              </p:par>
                            </p:childTnLst>
                          </p:cTn>
                        </p:par>
                      </p:childTnLst>
                    </p:cTn>
                  </p:par>
                  <p:par>
                    <p:cTn id="1235" fill="hold">
                      <p:stCondLst>
                        <p:cond delay="indefinite"/>
                      </p:stCondLst>
                      <p:childTnLst>
                        <p:par>
                          <p:cTn id="1236" fill="hold">
                            <p:stCondLst>
                              <p:cond delay="0"/>
                            </p:stCondLst>
                            <p:childTnLst>
                              <p:par>
                                <p:cTn id="1237" nodeType="clickEffect" fill="hold" presetClass="entr" presetID="1">
                                  <p:stCondLst>
                                    <p:cond delay="0"/>
                                  </p:stCondLst>
                                  <p:childTnLst>
                                    <p:set>
                                      <p:cBhvr>
                                        <p:cTn id="1238" dur="1" fill="hold">
                                          <p:stCondLst>
                                            <p:cond delay="0"/>
                                          </p:stCondLst>
                                        </p:cTn>
                                        <p:tgtEl>
                                          <p:spTgt spid="377">
                                            <p:txEl>
                                              <p:pRg st="2" end="2"/>
                                            </p:txEl>
                                          </p:spTgt>
                                        </p:tgtEl>
                                        <p:attrNameLst>
                                          <p:attrName>style.visibility</p:attrName>
                                        </p:attrNameLst>
                                      </p:cBhvr>
                                      <p:to>
                                        <p:strVal val="visible"/>
                                      </p:to>
                                    </p:set>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1">
                                  <p:stCondLst>
                                    <p:cond delay="0"/>
                                  </p:stCondLst>
                                  <p:childTnLst>
                                    <p:set>
                                      <p:cBhvr>
                                        <p:cTn id="1242" dur="1" fill="hold">
                                          <p:stCondLst>
                                            <p:cond delay="0"/>
                                          </p:stCondLst>
                                        </p:cTn>
                                        <p:tgtEl>
                                          <p:spTgt spid="377">
                                            <p:txEl>
                                              <p:pRg st="3" end="3"/>
                                            </p:txEl>
                                          </p:spTgt>
                                        </p:tgtEl>
                                        <p:attrNameLst>
                                          <p:attrName>style.visibility</p:attrName>
                                        </p:attrNameLst>
                                      </p:cBhvr>
                                      <p:to>
                                        <p:strVal val="visible"/>
                                      </p:to>
                                    </p:set>
                                  </p:childTnLst>
                                </p:cTn>
                              </p:par>
                            </p:childTnLst>
                          </p:cTn>
                        </p:par>
                      </p:childTnLst>
                    </p:cTn>
                  </p:par>
                  <p:par>
                    <p:cTn id="1243" fill="hold">
                      <p:stCondLst>
                        <p:cond delay="indefinite"/>
                      </p:stCondLst>
                      <p:childTnLst>
                        <p:par>
                          <p:cTn id="1244" fill="hold">
                            <p:stCondLst>
                              <p:cond delay="0"/>
                            </p:stCondLst>
                            <p:childTnLst>
                              <p:par>
                                <p:cTn id="1245" nodeType="clickEffect" fill="hold" presetClass="entr" presetID="1">
                                  <p:stCondLst>
                                    <p:cond delay="0"/>
                                  </p:stCondLst>
                                  <p:childTnLst>
                                    <p:set>
                                      <p:cBhvr>
                                        <p:cTn id="1246" dur="1" fill="hold">
                                          <p:stCondLst>
                                            <p:cond delay="0"/>
                                          </p:stCondLst>
                                        </p:cTn>
                                        <p:tgtEl>
                                          <p:spTgt spid="377">
                                            <p:txEl>
                                              <p:pRg st="4" end="4"/>
                                            </p:txEl>
                                          </p:spTgt>
                                        </p:tgtEl>
                                        <p:attrNameLst>
                                          <p:attrName>style.visibility</p:attrName>
                                        </p:attrNameLst>
                                      </p:cBhvr>
                                      <p:to>
                                        <p:strVal val="visible"/>
                                      </p:to>
                                    </p:set>
                                  </p:childTnLst>
                                </p:cTn>
                              </p:par>
                              <p:par>
                                <p:cTn id="1247" nodeType="withEffect" fill="hold" presetClass="entr" presetID="1">
                                  <p:stCondLst>
                                    <p:cond delay="0"/>
                                  </p:stCondLst>
                                  <p:childTnLst>
                                    <p:set>
                                      <p:cBhvr>
                                        <p:cTn id="1248"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par>
                    <p:cTn id="1249" fill="hold">
                      <p:stCondLst>
                        <p:cond delay="indefinite"/>
                      </p:stCondLst>
                      <p:childTnLst>
                        <p:par>
                          <p:cTn id="1250" fill="hold">
                            <p:stCondLst>
                              <p:cond delay="0"/>
                            </p:stCondLst>
                            <p:childTnLst>
                              <p:par>
                                <p:cTn id="1251" nodeType="clickEffect" fill="hold" presetClass="entr" presetID="1">
                                  <p:stCondLst>
                                    <p:cond delay="0"/>
                                  </p:stCondLst>
                                  <p:childTnLst>
                                    <p:set>
                                      <p:cBhvr>
                                        <p:cTn id="1252" dur="1" fill="hold">
                                          <p:stCondLst>
                                            <p:cond delay="0"/>
                                          </p:stCondLst>
                                        </p:cTn>
                                        <p:tgtEl>
                                          <p:spTgt spid="377">
                                            <p:txEl>
                                              <p:pRg st="6" end="6"/>
                                            </p:txEl>
                                          </p:spTgt>
                                        </p:tgtEl>
                                        <p:attrNameLst>
                                          <p:attrName>style.visibility</p:attrName>
                                        </p:attrNameLst>
                                      </p:cBhvr>
                                      <p:to>
                                        <p:strVal val="visible"/>
                                      </p:to>
                                    </p:set>
                                  </p:childTnLst>
                                </p:cTn>
                              </p:par>
                              <p:par>
                                <p:cTn id="1253" nodeType="withEffect" fill="hold" presetClass="entr" presetID="1">
                                  <p:stCondLst>
                                    <p:cond delay="0"/>
                                  </p:stCondLst>
                                  <p:childTnLst>
                                    <p:set>
                                      <p:cBhvr>
                                        <p:cTn id="1254" dur="1" fill="hold">
                                          <p:stCondLst>
                                            <p:cond delay="0"/>
                                          </p:stCondLst>
                                        </p:cTn>
                                        <p:tgtEl>
                                          <p:spTgt spid="380"/>
                                        </p:tgtEl>
                                        <p:attrNameLst>
                                          <p:attrName>style.visibility</p:attrName>
                                        </p:attrNameLst>
                                      </p:cBhvr>
                                      <p:to>
                                        <p:strVal val="visible"/>
                                      </p:to>
                                    </p:set>
                                  </p:childTnLst>
                                </p:cTn>
                              </p:par>
                            </p:childTnLst>
                          </p:cTn>
                        </p:par>
                      </p:childTnLst>
                    </p:cTn>
                  </p:par>
                  <p:par>
                    <p:cTn id="1255" fill="hold">
                      <p:stCondLst>
                        <p:cond delay="indefinite"/>
                      </p:stCondLst>
                      <p:childTnLst>
                        <p:par>
                          <p:cTn id="1256" fill="hold">
                            <p:stCondLst>
                              <p:cond delay="0"/>
                            </p:stCondLst>
                            <p:childTnLst>
                              <p:par>
                                <p:cTn id="1257" nodeType="clickEffect" fill="hold" presetClass="entr" presetID="1">
                                  <p:stCondLst>
                                    <p:cond delay="0"/>
                                  </p:stCondLst>
                                  <p:childTnLst>
                                    <p:set>
                                      <p:cBhvr>
                                        <p:cTn id="1258" dur="1" fill="hold">
                                          <p:stCondLst>
                                            <p:cond delay="0"/>
                                          </p:stCondLst>
                                        </p:cTn>
                                        <p:tgtEl>
                                          <p:spTgt spid="37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NLTK examples</a:t>
            </a:r>
            <a:endParaRPr b="0" lang="en-US" sz="3600" spc="-1" strike="noStrike">
              <a:solidFill>
                <a:srgbClr val="000000"/>
              </a:solidFill>
              <a:latin typeface="Arial"/>
            </a:endParaRPr>
          </a:p>
        </p:txBody>
      </p:sp>
      <p:sp>
        <p:nvSpPr>
          <p:cNvPr id="382" name="Rounded Rectangle 5"/>
          <p:cNvSpPr/>
          <p:nvPr/>
        </p:nvSpPr>
        <p:spPr>
          <a:xfrm>
            <a:off x="1981080" y="1591920"/>
            <a:ext cx="7639200" cy="16927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ffffff"/>
                </a:solidFill>
                <a:latin typeface="Courier New"/>
                <a:ea typeface="Courier New"/>
              </a:rPr>
              <a:t>import nltk</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b050"/>
                </a:solidFill>
                <a:latin typeface="Courier New"/>
                <a:ea typeface="Courier New"/>
              </a:rPr>
              <a:t># Tokenize, aka find the terms in, a sentence</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sentence = ”A wizard is never late, nor is he early. He arrives precisely when he means to.”</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tokens = nltk.word_tokenize(sentence)</a:t>
            </a:r>
            <a:endParaRPr b="0" lang="en-US" sz="1800" spc="-1" strike="noStrike">
              <a:latin typeface="Arial"/>
            </a:endParaRPr>
          </a:p>
        </p:txBody>
      </p:sp>
      <p:sp>
        <p:nvSpPr>
          <p:cNvPr id="383" name="Rounded Rectangle 6"/>
          <p:cNvSpPr/>
          <p:nvPr/>
        </p:nvSpPr>
        <p:spPr>
          <a:xfrm>
            <a:off x="1981080" y="3361680"/>
            <a:ext cx="7639200" cy="2734200"/>
          </a:xfrm>
          <a:prstGeom prst="roundRect">
            <a:avLst>
              <a:gd name="adj" fmla="val 16667"/>
            </a:avLst>
          </a:prstGeom>
          <a:solidFill>
            <a:srgbClr val="4d6bb5"/>
          </a:solidFill>
          <a:ln>
            <a:solidFill>
              <a:srgbClr val="4e69ae"/>
            </a:solidFill>
            <a:round/>
          </a:ln>
          <a:effectLst>
            <a:outerShdw algn="bl" blurRad="39960" dist="23040" rotWithShape="0">
              <a:srgbClr val="000000">
                <a:alpha val="40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nSpc>
                <a:spcPct val="100000"/>
              </a:lnSpc>
              <a:buNone/>
            </a:pPr>
            <a:r>
              <a:rPr b="0" lang="en-US" sz="1200" spc="-1" strike="noStrike">
                <a:solidFill>
                  <a:srgbClr val="ffffff"/>
                </a:solidFill>
                <a:latin typeface="Courier New"/>
                <a:ea typeface="Courier New"/>
              </a:rPr>
              <a:t>LookupError: </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Resource 'tokenizers/punkt/PY3/english.pickle' not found.</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Please use the NLTK Downloader to obtain the resource:  &gt;&gt;&gt;</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nltk.download()</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Searched in:</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'/Users/spook/nltk_data'</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'/usr/share/nltk_data'</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'/usr/local/share/nltk_data'</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'/usr/lib/nltk_data'</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'/usr/local/lib/nltk_data'</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200" spc="-1" strike="noStrike">
                <a:solidFill>
                  <a:srgbClr val="ffffff"/>
                </a:solidFill>
                <a:latin typeface="Courier New"/>
                <a:ea typeface="Courier New"/>
              </a:rPr>
              <a:t>- ''</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a:t>
            </a:r>
            <a:endParaRPr b="0" lang="en-US" sz="1200" spc="-1" strike="noStrike">
              <a:latin typeface="Arial"/>
            </a:endParaRPr>
          </a:p>
        </p:txBody>
      </p:sp>
      <p:sp>
        <p:nvSpPr>
          <p:cNvPr id="384" name="Picture 8"/>
          <p:cNvSpPr/>
          <p:nvPr/>
        </p:nvSpPr>
        <p:spPr>
          <a:xfrm>
            <a:off x="8617320" y="4644000"/>
            <a:ext cx="2522880" cy="1760400"/>
          </a:xfrm>
          <a:prstGeom prst="roundRect">
            <a:avLst>
              <a:gd name="adj" fmla="val 8594"/>
            </a:avLst>
          </a:prstGeom>
          <a:blipFill rotWithShape="0">
            <a:blip r:embed="rId1"/>
            <a:srcRect/>
            <a:stretch/>
          </a:blipFill>
          <a:ln w="0">
            <a:noFill/>
          </a:ln>
        </p:spPr>
        <p:style>
          <a:lnRef idx="0"/>
          <a:fillRef idx="0"/>
          <a:effectRef idx="0"/>
          <a:fontRef idx="minor"/>
        </p:style>
      </p:sp>
      <p:sp>
        <p:nvSpPr>
          <p:cNvPr id="385" name="TextBox 9"/>
          <p:cNvSpPr/>
          <p:nvPr/>
        </p:nvSpPr>
        <p:spPr>
          <a:xfrm>
            <a:off x="8617320" y="6388200"/>
            <a:ext cx="252288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i="1" lang="en-US" sz="1800" spc="-1" strike="noStrike">
                <a:solidFill>
                  <a:srgbClr val="000000"/>
                </a:solidFill>
                <a:latin typeface="Arial"/>
              </a:rPr>
              <a:t>Fool of a Took!</a:t>
            </a:r>
            <a:endParaRPr b="0" lang="en-US" sz="1800" spc="-1" strike="noStrike">
              <a:latin typeface="Arial"/>
            </a:endParaRPr>
          </a:p>
        </p:txBody>
      </p:sp>
      <p:sp>
        <p:nvSpPr>
          <p:cNvPr id="3" name="PlaceHolder 2"/>
          <p:cNvSpPr>
            <a:spLocks noGrp="1"/>
          </p:cNvSpPr>
          <p:nvPr>
            <p:ph type="sldNum" idx="6"/>
          </p:nvPr>
        </p:nvSpPr>
        <p:spPr/>
        <p:txBody>
          <a:bodyPr/>
          <a:p>
            <a:fld id="{B9DCFE1E-EEDF-478F-B053-BF023F804090}" type="slidenum">
              <a:t>51</a:t>
            </a:fld>
          </a:p>
        </p:txBody>
      </p:sp>
    </p:spTree>
  </p:cSld>
  <mc:AlternateContent>
    <mc:Choice Requires="p14">
      <p:transition spd="slow" p14:dur="2000"/>
    </mc:Choice>
    <mc:Fallback>
      <p:transition spd="slow"/>
    </mc:Fallback>
  </mc:AlternateContent>
  <p:timing>
    <p:tnLst>
      <p:par>
        <p:cTn id="1259" dur="indefinite" restart="never" nodeType="tmRoot">
          <p:childTnLst>
            <p:seq>
              <p:cTn id="1260" dur="indefinite" nodeType="mainSeq">
                <p:childTnLst>
                  <p:par>
                    <p:cTn id="1261" fill="hold">
                      <p:stCondLst>
                        <p:cond delay="indefinite"/>
                      </p:stCondLst>
                      <p:childTnLst>
                        <p:par>
                          <p:cTn id="1262" fill="hold">
                            <p:stCondLst>
                              <p:cond delay="0"/>
                            </p:stCondLst>
                            <p:childTnLst>
                              <p:par>
                                <p:cTn id="1263" nodeType="clickEffect" fill="hold" presetClass="entr" presetID="1">
                                  <p:stCondLst>
                                    <p:cond delay="0"/>
                                  </p:stCondLst>
                                  <p:childTnLst>
                                    <p:set>
                                      <p:cBhvr>
                                        <p:cTn id="1264" dur="1" fill="hold">
                                          <p:stCondLst>
                                            <p:cond delay="0"/>
                                          </p:stCondLst>
                                        </p:cTn>
                                        <p:tgtEl>
                                          <p:spTgt spid="382"/>
                                        </p:tgtEl>
                                        <p:attrNameLst>
                                          <p:attrName>style.visibility</p:attrName>
                                        </p:attrNameLst>
                                      </p:cBhvr>
                                      <p:to>
                                        <p:strVal val="visible"/>
                                      </p:to>
                                    </p:set>
                                  </p:childTnLst>
                                </p:cTn>
                              </p:par>
                            </p:childTnLst>
                          </p:cTn>
                        </p:par>
                      </p:childTnLst>
                    </p:cTn>
                  </p:par>
                  <p:par>
                    <p:cTn id="1265" fill="hold">
                      <p:stCondLst>
                        <p:cond delay="indefinite"/>
                      </p:stCondLst>
                      <p:childTnLst>
                        <p:par>
                          <p:cTn id="1266" fill="hold">
                            <p:stCondLst>
                              <p:cond delay="0"/>
                            </p:stCondLst>
                            <p:childTnLst>
                              <p:par>
                                <p:cTn id="1267" nodeType="clickEffect" fill="hold" presetClass="entr" presetID="1">
                                  <p:stCondLst>
                                    <p:cond delay="0"/>
                                  </p:stCondLst>
                                  <p:childTnLst>
                                    <p:set>
                                      <p:cBhvr>
                                        <p:cTn id="1268" dur="1" fill="hold">
                                          <p:stCondLst>
                                            <p:cond delay="0"/>
                                          </p:stCondLst>
                                        </p:cTn>
                                        <p:tgtEl>
                                          <p:spTgt spid="383"/>
                                        </p:tgtEl>
                                        <p:attrNameLst>
                                          <p:attrName>style.visibility</p:attrName>
                                        </p:attrNameLst>
                                      </p:cBhvr>
                                      <p:to>
                                        <p:strVal val="visible"/>
                                      </p:to>
                                    </p:set>
                                  </p:childTnLst>
                                </p:cTn>
                              </p:par>
                            </p:childTnLst>
                          </p:cTn>
                        </p:par>
                      </p:childTnLst>
                    </p:cTn>
                  </p:par>
                  <p:par>
                    <p:cTn id="1269" fill="hold">
                      <p:stCondLst>
                        <p:cond delay="indefinite"/>
                      </p:stCondLst>
                      <p:childTnLst>
                        <p:par>
                          <p:cTn id="1270" fill="hold">
                            <p:stCondLst>
                              <p:cond delay="0"/>
                            </p:stCondLst>
                            <p:childTnLst>
                              <p:par>
                                <p:cTn id="1271" nodeType="clickEffect" fill="hold" presetClass="entr" presetID="1">
                                  <p:stCondLst>
                                    <p:cond delay="0"/>
                                  </p:stCondLst>
                                  <p:childTnLst>
                                    <p:set>
                                      <p:cBhvr>
                                        <p:cTn id="1272" dur="1" fill="hold">
                                          <p:stCondLst>
                                            <p:cond delay="0"/>
                                          </p:stCondLst>
                                        </p:cTn>
                                        <p:tgtEl>
                                          <p:spTgt spid="384"/>
                                        </p:tgtEl>
                                        <p:attrNameLst>
                                          <p:attrName>style.visibility</p:attrName>
                                        </p:attrNameLst>
                                      </p:cBhvr>
                                      <p:to>
                                        <p:strVal val="visible"/>
                                      </p:to>
                                    </p:set>
                                  </p:childTnLst>
                                </p:cTn>
                              </p:par>
                              <p:par>
                                <p:cTn id="1273" nodeType="withEffect" fill="hold" presetClass="entr" presetID="1">
                                  <p:stCondLst>
                                    <p:cond delay="0"/>
                                  </p:stCondLst>
                                  <p:childTnLst>
                                    <p:set>
                                      <p:cBhvr>
                                        <p:cTn id="1274"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NLTK Examples</a:t>
            </a:r>
            <a:endParaRPr b="0" lang="en-US" sz="3600" spc="-1" strike="noStrike">
              <a:solidFill>
                <a:srgbClr val="000000"/>
              </a:solidFill>
              <a:latin typeface="Arial"/>
            </a:endParaRPr>
          </a:p>
        </p:txBody>
      </p:sp>
      <p:sp>
        <p:nvSpPr>
          <p:cNvPr id="38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Corpora are, by definition, large bodies of text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NLTK relies on a large corpus set to perform various functionalities; you can pick and choose: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388" name="Rounded Rectangle 4"/>
          <p:cNvSpPr/>
          <p:nvPr/>
        </p:nvSpPr>
        <p:spPr>
          <a:xfrm>
            <a:off x="1981080" y="2946600"/>
            <a:ext cx="8245080" cy="6768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00b050"/>
                </a:solidFill>
                <a:latin typeface="Courier New"/>
                <a:ea typeface="Courier New"/>
              </a:rPr>
              <a:t># Launch a GUI browser of available corpora</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nltk.download()</a:t>
            </a:r>
            <a:endParaRPr b="0" lang="en-US" sz="1800" spc="-1" strike="noStrike">
              <a:latin typeface="Arial"/>
            </a:endParaRPr>
          </a:p>
        </p:txBody>
      </p:sp>
      <p:pic>
        <p:nvPicPr>
          <p:cNvPr id="389" name="Picture 5" descr=""/>
          <p:cNvPicPr/>
          <p:nvPr/>
        </p:nvPicPr>
        <p:blipFill>
          <a:blip r:embed="rId1"/>
          <a:stretch/>
        </p:blipFill>
        <p:spPr>
          <a:xfrm>
            <a:off x="1490040" y="3480120"/>
            <a:ext cx="5807880" cy="3622680"/>
          </a:xfrm>
          <a:prstGeom prst="rect">
            <a:avLst/>
          </a:prstGeom>
          <a:ln w="0">
            <a:noFill/>
          </a:ln>
        </p:spPr>
      </p:pic>
      <p:sp>
        <p:nvSpPr>
          <p:cNvPr id="390" name="Rounded Rectangle 6"/>
          <p:cNvSpPr/>
          <p:nvPr/>
        </p:nvSpPr>
        <p:spPr>
          <a:xfrm>
            <a:off x="7298280" y="3886200"/>
            <a:ext cx="2927880" cy="26496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600" spc="-1" strike="noStrike">
                <a:solidFill>
                  <a:srgbClr val="00b050"/>
                </a:solidFill>
                <a:latin typeface="Courier New"/>
                <a:ea typeface="Courier New"/>
              </a:rPr>
              <a:t># Or download everything at once!</a:t>
            </a:r>
            <a:endParaRPr b="0" lang="en-US" sz="1600" spc="-1" strike="noStrike">
              <a:latin typeface="Arial"/>
            </a:endParaRPr>
          </a:p>
          <a:p>
            <a:pPr>
              <a:lnSpc>
                <a:spcPct val="100000"/>
              </a:lnSpc>
              <a:buNone/>
            </a:pPr>
            <a:r>
              <a:rPr b="0" lang="en-US" sz="1600" spc="-1" strike="noStrike">
                <a:solidFill>
                  <a:srgbClr val="ffffff"/>
                </a:solidFill>
                <a:latin typeface="Courier New"/>
                <a:ea typeface="Courier New"/>
              </a:rPr>
              <a:t>nltk.download(“all”)</a:t>
            </a:r>
            <a:endParaRPr b="0" lang="en-US" sz="1600" spc="-1" strike="noStrike">
              <a:latin typeface="Arial"/>
            </a:endParaRPr>
          </a:p>
        </p:txBody>
      </p:sp>
      <p:sp>
        <p:nvSpPr>
          <p:cNvPr id="4" name="PlaceHolder 3"/>
          <p:cNvSpPr>
            <a:spLocks noGrp="1"/>
          </p:cNvSpPr>
          <p:nvPr>
            <p:ph type="sldNum" idx="6"/>
          </p:nvPr>
        </p:nvSpPr>
        <p:spPr/>
        <p:txBody>
          <a:bodyPr/>
          <a:p>
            <a:fld id="{06C453CF-76FB-41A1-A8AC-C92E58F2E1E4}" type="slidenum">
              <a:t>52</a:t>
            </a:fld>
          </a:p>
        </p:txBody>
      </p:sp>
    </p:spTree>
  </p:cSld>
  <mc:AlternateContent>
    <mc:Choice Requires="p14">
      <p:transition spd="slow" p14:dur="2000"/>
    </mc:Choice>
    <mc:Fallback>
      <p:transition spd="slow"/>
    </mc:Fallback>
  </mc:AlternateContent>
  <p:timing>
    <p:tnLst>
      <p:par>
        <p:cTn id="1275" dur="indefinite" restart="never" nodeType="tmRoot">
          <p:childTnLst>
            <p:seq>
              <p:cTn id="1276" dur="indefinite" nodeType="mainSeq">
                <p:childTnLst>
                  <p:par>
                    <p:cTn id="1277" fill="hold">
                      <p:stCondLst>
                        <p:cond delay="indefinite"/>
                      </p:stCondLst>
                      <p:childTnLst>
                        <p:par>
                          <p:cTn id="1278" fill="hold">
                            <p:stCondLst>
                              <p:cond delay="0"/>
                            </p:stCondLst>
                            <p:childTnLst>
                              <p:par>
                                <p:cTn id="1279" nodeType="clickEffect" fill="hold" presetClass="entr" presetID="1">
                                  <p:stCondLst>
                                    <p:cond delay="0"/>
                                  </p:stCondLst>
                                  <p:childTnLst>
                                    <p:set>
                                      <p:cBhvr>
                                        <p:cTn id="1280"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1281" fill="hold">
                      <p:stCondLst>
                        <p:cond delay="indefinite"/>
                      </p:stCondLst>
                      <p:childTnLst>
                        <p:par>
                          <p:cTn id="1282" fill="hold">
                            <p:stCondLst>
                              <p:cond delay="0"/>
                            </p:stCondLst>
                            <p:childTnLst>
                              <p:par>
                                <p:cTn id="1283" nodeType="clickEffect" fill="hold" presetClass="entr" presetID="1">
                                  <p:stCondLst>
                                    <p:cond delay="0"/>
                                  </p:stCondLst>
                                  <p:childTnLst>
                                    <p:set>
                                      <p:cBhvr>
                                        <p:cTn id="1284" dur="1" fill="hold">
                                          <p:stCondLst>
                                            <p:cond delay="0"/>
                                          </p:stCondLst>
                                        </p:cTn>
                                        <p:tgtEl>
                                          <p:spTgt spid="387">
                                            <p:txEl>
                                              <p:pRg st="1" end="1"/>
                                            </p:txEl>
                                          </p:spTgt>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ntr" presetID="1">
                                  <p:stCondLst>
                                    <p:cond delay="0"/>
                                  </p:stCondLst>
                                  <p:childTnLst>
                                    <p:set>
                                      <p:cBhvr>
                                        <p:cTn id="1288" dur="1" fill="hold">
                                          <p:stCondLst>
                                            <p:cond delay="0"/>
                                          </p:stCondLst>
                                        </p:cTn>
                                        <p:tgtEl>
                                          <p:spTgt spid="388"/>
                                        </p:tgtEl>
                                        <p:attrNameLst>
                                          <p:attrName>style.visibility</p:attrName>
                                        </p:attrNameLst>
                                      </p:cBhvr>
                                      <p:to>
                                        <p:strVal val="visible"/>
                                      </p:to>
                                    </p:set>
                                  </p:childTnLst>
                                </p:cTn>
                              </p:par>
                              <p:par>
                                <p:cTn id="1289" nodeType="withEffect" fill="hold" presetClass="entr" presetID="1">
                                  <p:stCondLst>
                                    <p:cond delay="0"/>
                                  </p:stCondLst>
                                  <p:childTnLst>
                                    <p:set>
                                      <p:cBhvr>
                                        <p:cTn id="1290" dur="1" fill="hold">
                                          <p:stCondLst>
                                            <p:cond delay="0"/>
                                          </p:stCondLst>
                                        </p:cTn>
                                        <p:tgtEl>
                                          <p:spTgt spid="389"/>
                                        </p:tgtEl>
                                        <p:attrNameLst>
                                          <p:attrName>style.visibility</p:attrName>
                                        </p:attrNameLst>
                                      </p:cBhvr>
                                      <p:to>
                                        <p:strVal val="visible"/>
                                      </p:to>
                                    </p:set>
                                  </p:childTnLst>
                                </p:cTn>
                              </p:par>
                            </p:childTnLst>
                          </p:cTn>
                        </p:par>
                      </p:childTnLst>
                    </p:cTn>
                  </p:par>
                  <p:par>
                    <p:cTn id="1291" fill="hold">
                      <p:stCondLst>
                        <p:cond delay="indefinite"/>
                      </p:stCondLst>
                      <p:childTnLst>
                        <p:par>
                          <p:cTn id="1292" fill="hold">
                            <p:stCondLst>
                              <p:cond delay="0"/>
                            </p:stCondLst>
                            <p:childTnLst>
                              <p:par>
                                <p:cTn id="1293" nodeType="clickEffect" fill="hold" presetClass="entr" presetID="1">
                                  <p:stCondLst>
                                    <p:cond delay="0"/>
                                  </p:stCondLst>
                                  <p:childTnLst>
                                    <p:set>
                                      <p:cBhvr>
                                        <p:cTn id="1294"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Picture 8" descr=""/>
          <p:cNvPicPr/>
          <p:nvPr/>
        </p:nvPicPr>
        <p:blipFill>
          <a:blip r:embed="rId1"/>
          <a:stretch/>
        </p:blipFill>
        <p:spPr>
          <a:xfrm>
            <a:off x="8638920" y="203400"/>
            <a:ext cx="1360440" cy="1423440"/>
          </a:xfrm>
          <a:prstGeom prst="rect">
            <a:avLst/>
          </a:prstGeom>
          <a:ln w="0">
            <a:noFill/>
          </a:ln>
        </p:spPr>
      </p:pic>
      <p:sp>
        <p:nvSpPr>
          <p:cNvPr id="39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NLTK Examples</a:t>
            </a:r>
            <a:endParaRPr b="0" lang="en-US" sz="3600" spc="-1" strike="noStrike">
              <a:solidFill>
                <a:srgbClr val="000000"/>
              </a:solidFill>
              <a:latin typeface="Arial"/>
            </a:endParaRPr>
          </a:p>
        </p:txBody>
      </p:sp>
      <p:sp>
        <p:nvSpPr>
          <p:cNvPr id="393" name="PlaceHolder 2"/>
          <p:cNvSpPr>
            <a:spLocks noGrp="1"/>
          </p:cNvSpPr>
          <p:nvPr>
            <p:ph/>
          </p:nvPr>
        </p:nvSpPr>
        <p:spPr>
          <a:xfrm>
            <a:off x="609480" y="5410080"/>
            <a:ext cx="10159560" cy="7156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(This will also tokenize words like “o’clock” into one term, and “didn’t” into two term, “did” and “n’t”.)</a:t>
            </a:r>
            <a:endParaRPr b="1" lang="en-US" sz="2000" spc="-1" strike="noStrike">
              <a:solidFill>
                <a:srgbClr val="000000"/>
              </a:solidFill>
              <a:latin typeface="Arial"/>
            </a:endParaRPr>
          </a:p>
        </p:txBody>
      </p:sp>
      <p:pic>
        <p:nvPicPr>
          <p:cNvPr id="394" name="Picture 5" descr=""/>
          <p:cNvPicPr/>
          <p:nvPr/>
        </p:nvPicPr>
        <p:blipFill>
          <a:blip r:embed="rId2"/>
          <a:stretch/>
        </p:blipFill>
        <p:spPr>
          <a:xfrm>
            <a:off x="1642680" y="1628640"/>
            <a:ext cx="8889480" cy="372240"/>
          </a:xfrm>
          <a:prstGeom prst="rect">
            <a:avLst/>
          </a:prstGeom>
          <a:ln w="0">
            <a:noFill/>
          </a:ln>
        </p:spPr>
      </p:pic>
      <p:sp>
        <p:nvSpPr>
          <p:cNvPr id="395" name="Rounded Rectangle 6"/>
          <p:cNvSpPr/>
          <p:nvPr/>
        </p:nvSpPr>
        <p:spPr>
          <a:xfrm>
            <a:off x="1981080" y="2387880"/>
            <a:ext cx="7639200" cy="16927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ffffff"/>
                </a:solidFill>
                <a:latin typeface="Courier New"/>
                <a:ea typeface="Courier New"/>
              </a:rPr>
              <a:t>import nltk</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b050"/>
                </a:solidFill>
                <a:latin typeface="Courier New"/>
                <a:ea typeface="Courier New"/>
              </a:rPr>
              <a:t># Tokenize, aka find the terms in, a sentence</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sentence = ”A wizard is never late, nor is he early. He arrives precisely when he means to.”</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tokens = nltk.word_tokenize(sentence)</a:t>
            </a:r>
            <a:endParaRPr b="0" lang="en-US" sz="1800" spc="-1" strike="noStrike">
              <a:latin typeface="Arial"/>
            </a:endParaRPr>
          </a:p>
        </p:txBody>
      </p:sp>
      <p:sp>
        <p:nvSpPr>
          <p:cNvPr id="396" name="Rounded Rectangle 7"/>
          <p:cNvSpPr/>
          <p:nvPr/>
        </p:nvSpPr>
        <p:spPr>
          <a:xfrm>
            <a:off x="1981080" y="4157280"/>
            <a:ext cx="7639200" cy="1091520"/>
          </a:xfrm>
          <a:prstGeom prst="roundRect">
            <a:avLst>
              <a:gd name="adj" fmla="val 16667"/>
            </a:avLst>
          </a:prstGeom>
          <a:solidFill>
            <a:srgbClr val="4d6bb5"/>
          </a:solidFill>
          <a:ln>
            <a:solidFill>
              <a:srgbClr val="4e69ae"/>
            </a:solidFill>
            <a:round/>
          </a:ln>
          <a:effectLst>
            <a:outerShdw algn="bl" blurRad="39960" dist="23040" rotWithShape="0">
              <a:srgbClr val="000000">
                <a:alpha val="40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nSpc>
                <a:spcPct val="100000"/>
              </a:lnSpc>
              <a:buNone/>
            </a:pPr>
            <a:r>
              <a:rPr b="0" lang="nl-NL" sz="1800" spc="-1" strike="noStrike">
                <a:solidFill>
                  <a:srgbClr val="ffffff"/>
                </a:solidFill>
                <a:latin typeface="Courier New"/>
                <a:ea typeface="Courier New"/>
              </a:rPr>
              <a:t>['A', 'wizard', 'is', 'never', 'late', ',', 'nor', 'is', 'he', 'early', '.', 'He', 'arrives', 'precisely', 'when', 'he', 'means', 'to', '.']</a:t>
            </a:r>
            <a:endParaRPr b="0" lang="en-US" sz="1800" spc="-1" strike="noStrike">
              <a:latin typeface="Arial"/>
            </a:endParaRPr>
          </a:p>
        </p:txBody>
      </p:sp>
      <p:sp>
        <p:nvSpPr>
          <p:cNvPr id="4" name="PlaceHolder 3"/>
          <p:cNvSpPr>
            <a:spLocks noGrp="1"/>
          </p:cNvSpPr>
          <p:nvPr>
            <p:ph type="sldNum" idx="6"/>
          </p:nvPr>
        </p:nvSpPr>
        <p:spPr/>
        <p:txBody>
          <a:bodyPr/>
          <a:p>
            <a:fld id="{F92D6118-2B89-445E-9B4B-076685C3CA40}" type="slidenum">
              <a:t>53</a:t>
            </a:fld>
          </a:p>
        </p:txBody>
      </p:sp>
    </p:spTree>
  </p:cSld>
  <mc:AlternateContent>
    <mc:Choice Requires="p14">
      <p:transition spd="slow" p14:dur="2000"/>
    </mc:Choice>
    <mc:Fallback>
      <p:transition spd="slow"/>
    </mc:Fallback>
  </mc:AlternateContent>
  <p:timing>
    <p:tnLst>
      <p:par>
        <p:cTn id="1295" dur="indefinite" restart="never" nodeType="tmRoot">
          <p:childTnLst>
            <p:seq>
              <p:cTn id="1296" dur="indefinite" nodeType="mainSeq">
                <p:childTnLst>
                  <p:par>
                    <p:cTn id="1297" fill="hold">
                      <p:stCondLst>
                        <p:cond delay="indefinite"/>
                      </p:stCondLst>
                      <p:childTnLst>
                        <p:par>
                          <p:cTn id="1298" fill="hold">
                            <p:stCondLst>
                              <p:cond delay="0"/>
                            </p:stCondLst>
                            <p:childTnLst>
                              <p:par>
                                <p:cTn id="1299" nodeType="clickEffect" fill="hold" presetClass="entr" presetID="1">
                                  <p:stCondLst>
                                    <p:cond delay="0"/>
                                  </p:stCondLst>
                                  <p:childTnLst>
                                    <p:set>
                                      <p:cBhvr>
                                        <p:cTn id="1300" dur="1" fill="hold">
                                          <p:stCondLst>
                                            <p:cond delay="0"/>
                                          </p:stCondLst>
                                        </p:cTn>
                                        <p:tgtEl>
                                          <p:spTgt spid="391"/>
                                        </p:tgtEl>
                                        <p:attrNameLst>
                                          <p:attrName>style.visibility</p:attrName>
                                        </p:attrNameLst>
                                      </p:cBhvr>
                                      <p:to>
                                        <p:strVal val="visible"/>
                                      </p:to>
                                    </p:set>
                                  </p:childTnLst>
                                </p:cTn>
                              </p:par>
                              <p:par>
                                <p:cTn id="1301" nodeType="withEffect" fill="hold" presetClass="entr" presetID="1">
                                  <p:stCondLst>
                                    <p:cond delay="0"/>
                                  </p:stCondLst>
                                  <p:childTnLst>
                                    <p:set>
                                      <p:cBhvr>
                                        <p:cTn id="1302" dur="1" fill="hold">
                                          <p:stCondLst>
                                            <p:cond delay="0"/>
                                          </p:stCondLst>
                                        </p:cTn>
                                        <p:tgtEl>
                                          <p:spTgt spid="394"/>
                                        </p:tgtEl>
                                        <p:attrNameLst>
                                          <p:attrName>style.visibility</p:attrName>
                                        </p:attrNameLst>
                                      </p:cBhvr>
                                      <p:to>
                                        <p:strVal val="visible"/>
                                      </p:to>
                                    </p:set>
                                  </p:childTnLst>
                                </p:cTn>
                              </p:par>
                            </p:childTnLst>
                          </p:cTn>
                        </p:par>
                      </p:childTnLst>
                    </p:cTn>
                  </p:par>
                  <p:par>
                    <p:cTn id="1303" fill="hold">
                      <p:stCondLst>
                        <p:cond delay="indefinite"/>
                      </p:stCondLst>
                      <p:childTnLst>
                        <p:par>
                          <p:cTn id="1304" fill="hold">
                            <p:stCondLst>
                              <p:cond delay="0"/>
                            </p:stCondLst>
                            <p:childTnLst>
                              <p:par>
                                <p:cTn id="1305" nodeType="clickEffect" fill="hold" presetClass="entr" presetID="1">
                                  <p:stCondLst>
                                    <p:cond delay="0"/>
                                  </p:stCondLst>
                                  <p:childTnLst>
                                    <p:set>
                                      <p:cBhvr>
                                        <p:cTn id="1306" dur="1" fill="hold">
                                          <p:stCondLst>
                                            <p:cond delay="0"/>
                                          </p:stCondLst>
                                        </p:cTn>
                                        <p:tgtEl>
                                          <p:spTgt spid="395"/>
                                        </p:tgtEl>
                                        <p:attrNameLst>
                                          <p:attrName>style.visibility</p:attrName>
                                        </p:attrNameLst>
                                      </p:cBhvr>
                                      <p:to>
                                        <p:strVal val="visible"/>
                                      </p:to>
                                    </p:set>
                                  </p:childTnLst>
                                </p:cTn>
                              </p:par>
                            </p:childTnLst>
                          </p:cTn>
                        </p:par>
                      </p:childTnLst>
                    </p:cTn>
                  </p:par>
                  <p:par>
                    <p:cTn id="1307" fill="hold">
                      <p:stCondLst>
                        <p:cond delay="indefinite"/>
                      </p:stCondLst>
                      <p:childTnLst>
                        <p:par>
                          <p:cTn id="1308" fill="hold">
                            <p:stCondLst>
                              <p:cond delay="0"/>
                            </p:stCondLst>
                            <p:childTnLst>
                              <p:par>
                                <p:cTn id="1309" nodeType="clickEffect" fill="hold" presetClass="entr" presetID="1">
                                  <p:stCondLst>
                                    <p:cond delay="0"/>
                                  </p:stCondLst>
                                  <p:childTnLst>
                                    <p:set>
                                      <p:cBhvr>
                                        <p:cTn id="1310" dur="1" fill="hold">
                                          <p:stCondLst>
                                            <p:cond delay="0"/>
                                          </p:stCondLst>
                                        </p:cTn>
                                        <p:tgtEl>
                                          <p:spTgt spid="396"/>
                                        </p:tgtEl>
                                        <p:attrNameLst>
                                          <p:attrName>style.visibility</p:attrName>
                                        </p:attrNameLst>
                                      </p:cBhvr>
                                      <p:to>
                                        <p:strVal val="visible"/>
                                      </p:to>
                                    </p:set>
                                  </p:childTnLst>
                                </p:cTn>
                              </p:par>
                            </p:childTnLst>
                          </p:cTn>
                        </p:par>
                      </p:childTnLst>
                    </p:cTn>
                  </p:par>
                  <p:par>
                    <p:cTn id="1311" fill="hold">
                      <p:stCondLst>
                        <p:cond delay="indefinite"/>
                      </p:stCondLst>
                      <p:childTnLst>
                        <p:par>
                          <p:cTn id="1312" fill="hold">
                            <p:stCondLst>
                              <p:cond delay="0"/>
                            </p:stCondLst>
                            <p:childTnLst>
                              <p:par>
                                <p:cTn id="1313" nodeType="clickEffect" fill="hold" presetClass="entr" presetID="1">
                                  <p:stCondLst>
                                    <p:cond delay="0"/>
                                  </p:stCondLst>
                                  <p:childTnLst>
                                    <p:set>
                                      <p:cBhvr>
                                        <p:cTn id="1314"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NLTK Examples</a:t>
            </a:r>
            <a:endParaRPr b="0" lang="en-US" sz="3600" spc="-1" strike="noStrike">
              <a:solidFill>
                <a:srgbClr val="000000"/>
              </a:solidFill>
              <a:latin typeface="Arial"/>
            </a:endParaRPr>
          </a:p>
        </p:txBody>
      </p:sp>
      <p:sp>
        <p:nvSpPr>
          <p:cNvPr id="398" name="Rounded Rectangle 4"/>
          <p:cNvSpPr/>
          <p:nvPr/>
        </p:nvSpPr>
        <p:spPr>
          <a:xfrm>
            <a:off x="1981080" y="1625760"/>
            <a:ext cx="7639200" cy="11340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00b050"/>
                </a:solidFill>
                <a:latin typeface="Courier New"/>
                <a:ea typeface="Courier New"/>
              </a:rPr>
              <a:t># Determine parts of speech (POS) tags</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tagged = nltk.pos_tag(tokens)</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tagged[:10]</a:t>
            </a:r>
            <a:endParaRPr b="0" lang="en-US" sz="1800" spc="-1" strike="noStrike">
              <a:latin typeface="Arial"/>
            </a:endParaRPr>
          </a:p>
        </p:txBody>
      </p:sp>
      <p:sp>
        <p:nvSpPr>
          <p:cNvPr id="399" name="Rounded Rectangle 5"/>
          <p:cNvSpPr/>
          <p:nvPr/>
        </p:nvSpPr>
        <p:spPr>
          <a:xfrm>
            <a:off x="1981080" y="2861640"/>
            <a:ext cx="7639200" cy="1091520"/>
          </a:xfrm>
          <a:prstGeom prst="roundRect">
            <a:avLst>
              <a:gd name="adj" fmla="val 16667"/>
            </a:avLst>
          </a:prstGeom>
          <a:solidFill>
            <a:srgbClr val="4d6bb5"/>
          </a:solidFill>
          <a:ln>
            <a:solidFill>
              <a:srgbClr val="4e69ae"/>
            </a:solidFill>
            <a:round/>
          </a:ln>
          <a:effectLst>
            <a:outerShdw algn="bl" blurRad="39960" dist="23040" rotWithShape="0">
              <a:srgbClr val="000000">
                <a:alpha val="40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nSpc>
                <a:spcPct val="100000"/>
              </a:lnSpc>
              <a:buNone/>
            </a:pPr>
            <a:r>
              <a:rPr b="0" lang="en-US" sz="1800" spc="-1" strike="noStrike">
                <a:solidFill>
                  <a:srgbClr val="ffffff"/>
                </a:solidFill>
                <a:latin typeface="Courier New"/>
                <a:ea typeface="Courier New"/>
              </a:rPr>
              <a:t>[('A', 'DT'), ('wizard', 'NN'), ('is', 'VBZ'), ('never', 'RB'), ('late', 'RB'), (',', ','), ('nor', 'CC'), ('is', 'VBZ'), ('he', 'PRP'), ('early', 'RB')]</a:t>
            </a:r>
            <a:endParaRPr b="0" lang="en-US" sz="1800" spc="-1" strike="noStrike">
              <a:latin typeface="Arial"/>
            </a:endParaRPr>
          </a:p>
        </p:txBody>
      </p:sp>
      <p:graphicFrame>
        <p:nvGraphicFramePr>
          <p:cNvPr id="400" name="Table 7"/>
          <p:cNvGraphicFramePr/>
          <p:nvPr/>
        </p:nvGraphicFramePr>
        <p:xfrm>
          <a:off x="3265920" y="4055400"/>
          <a:ext cx="5069880" cy="2321280"/>
        </p:xfrm>
        <a:graphic>
          <a:graphicData uri="http://schemas.openxmlformats.org/drawingml/2006/table">
            <a:tbl>
              <a:tblPr/>
              <a:tblGrid>
                <a:gridCol w="1843560"/>
                <a:gridCol w="3226320"/>
              </a:tblGrid>
              <a:tr h="331560">
                <a:tc>
                  <a:txBody>
                    <a:bodyPr anchor="t">
                      <a:noAutofit/>
                    </a:bodyPr>
                    <a:p>
                      <a:pPr>
                        <a:lnSpc>
                          <a:spcPct val="100000"/>
                        </a:lnSpc>
                        <a:buNone/>
                      </a:pPr>
                      <a:r>
                        <a:rPr b="1" lang="en-US" sz="1600" spc="-1" strike="noStrike">
                          <a:solidFill>
                            <a:srgbClr val="ffffff"/>
                          </a:solidFill>
                          <a:latin typeface="Arial"/>
                        </a:rPr>
                        <a:t>Abbreviation</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chor="t">
                      <a:noAutofit/>
                    </a:bodyPr>
                    <a:p>
                      <a:pPr>
                        <a:lnSpc>
                          <a:spcPct val="100000"/>
                        </a:lnSpc>
                        <a:buNone/>
                      </a:pPr>
                      <a:r>
                        <a:rPr b="1" lang="en-US" sz="1600" spc="-1" strike="noStrike">
                          <a:solidFill>
                            <a:srgbClr val="ffffff"/>
                          </a:solidFill>
                          <a:latin typeface="Arial"/>
                        </a:rPr>
                        <a:t>POS</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331560">
                <a:tc>
                  <a:txBody>
                    <a:bodyPr anchor="t">
                      <a:noAutofit/>
                    </a:bodyPr>
                    <a:p>
                      <a:pPr>
                        <a:lnSpc>
                          <a:spcPct val="100000"/>
                        </a:lnSpc>
                        <a:buNone/>
                      </a:pPr>
                      <a:r>
                        <a:rPr b="0" lang="en-US" sz="1600" spc="-1" strike="noStrike">
                          <a:solidFill>
                            <a:srgbClr val="000000"/>
                          </a:solidFill>
                          <a:latin typeface="Arial"/>
                        </a:rPr>
                        <a:t>DT</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Determiner</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31560">
                <a:tc>
                  <a:txBody>
                    <a:bodyPr anchor="t">
                      <a:noAutofit/>
                    </a:bodyPr>
                    <a:p>
                      <a:pPr>
                        <a:lnSpc>
                          <a:spcPct val="100000"/>
                        </a:lnSpc>
                        <a:buNone/>
                      </a:pPr>
                      <a:r>
                        <a:rPr b="0" lang="en-US" sz="1600" spc="-1" strike="noStrike">
                          <a:solidFill>
                            <a:srgbClr val="000000"/>
                          </a:solidFill>
                          <a:latin typeface="Arial"/>
                        </a:rPr>
                        <a:t>NN</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Noun</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31560">
                <a:tc>
                  <a:txBody>
                    <a:bodyPr anchor="t">
                      <a:noAutofit/>
                    </a:bodyPr>
                    <a:p>
                      <a:pPr>
                        <a:lnSpc>
                          <a:spcPct val="100000"/>
                        </a:lnSpc>
                        <a:buNone/>
                      </a:pPr>
                      <a:r>
                        <a:rPr b="0" lang="en-US" sz="1600" spc="-1" strike="noStrike">
                          <a:solidFill>
                            <a:srgbClr val="000000"/>
                          </a:solidFill>
                          <a:latin typeface="Arial"/>
                        </a:rPr>
                        <a:t>VBZ</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Verb (3</a:t>
                      </a:r>
                      <a:r>
                        <a:rPr b="0" lang="en-US" sz="1600" spc="-1" strike="noStrike" baseline="30000">
                          <a:solidFill>
                            <a:srgbClr val="000000"/>
                          </a:solidFill>
                          <a:latin typeface="Arial"/>
                        </a:rPr>
                        <a:t>rd</a:t>
                      </a:r>
                      <a:r>
                        <a:rPr b="0" lang="en-US" sz="1600" spc="-1" strike="noStrike">
                          <a:solidFill>
                            <a:srgbClr val="000000"/>
                          </a:solidFill>
                          <a:latin typeface="Arial"/>
                        </a:rPr>
                        <a:t> person singular present)</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31560">
                <a:tc>
                  <a:txBody>
                    <a:bodyPr anchor="t">
                      <a:noAutofit/>
                    </a:bodyPr>
                    <a:p>
                      <a:pPr>
                        <a:lnSpc>
                          <a:spcPct val="100000"/>
                        </a:lnSpc>
                        <a:buNone/>
                      </a:pPr>
                      <a:r>
                        <a:rPr b="0" lang="en-US" sz="1600" spc="-1" strike="noStrike">
                          <a:solidFill>
                            <a:srgbClr val="000000"/>
                          </a:solidFill>
                          <a:latin typeface="Arial"/>
                        </a:rPr>
                        <a:t>RB</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Adverb</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31560">
                <a:tc>
                  <a:txBody>
                    <a:bodyPr anchor="t">
                      <a:noAutofit/>
                    </a:bodyPr>
                    <a:p>
                      <a:pPr>
                        <a:lnSpc>
                          <a:spcPct val="100000"/>
                        </a:lnSpc>
                        <a:buNone/>
                      </a:pPr>
                      <a:r>
                        <a:rPr b="0" lang="en-US" sz="1600" spc="-1" strike="noStrike">
                          <a:solidFill>
                            <a:srgbClr val="000000"/>
                          </a:solidFill>
                          <a:latin typeface="Arial"/>
                        </a:rPr>
                        <a:t>CC</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Conjunction</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31920">
                <a:tc>
                  <a:txBody>
                    <a:bodyPr anchor="t">
                      <a:noAutofit/>
                    </a:bodyPr>
                    <a:p>
                      <a:pPr>
                        <a:lnSpc>
                          <a:spcPct val="100000"/>
                        </a:lnSpc>
                        <a:buNone/>
                      </a:pPr>
                      <a:r>
                        <a:rPr b="0" lang="en-US" sz="1600" spc="-1" strike="noStrike">
                          <a:solidFill>
                            <a:srgbClr val="000000"/>
                          </a:solidFill>
                          <a:latin typeface="Arial"/>
                        </a:rPr>
                        <a:t>PRP</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pPr>
                      <a:r>
                        <a:rPr b="0" lang="en-US" sz="1600" spc="-1" strike="noStrike">
                          <a:solidFill>
                            <a:srgbClr val="000000"/>
                          </a:solidFill>
                          <a:latin typeface="Arial"/>
                        </a:rPr>
                        <a:t>Personal Pronoun</a:t>
                      </a:r>
                      <a:endParaRPr b="0" lang="en-US" sz="16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401" name="TextBox 8"/>
          <p:cNvSpPr/>
          <p:nvPr/>
        </p:nvSpPr>
        <p:spPr>
          <a:xfrm>
            <a:off x="3265920" y="6402240"/>
            <a:ext cx="5069880" cy="303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Arial"/>
              </a:rPr>
              <a:t>Full list: https://cs.nyu.edu/grishman/jet/guide/PennPOS.html</a:t>
            </a:r>
            <a:endParaRPr b="0" lang="en-US" sz="1400" spc="-1" strike="noStrike">
              <a:latin typeface="Arial"/>
            </a:endParaRPr>
          </a:p>
        </p:txBody>
      </p:sp>
      <p:sp>
        <p:nvSpPr>
          <p:cNvPr id="3" name="PlaceHolder 2"/>
          <p:cNvSpPr>
            <a:spLocks noGrp="1"/>
          </p:cNvSpPr>
          <p:nvPr>
            <p:ph type="sldNum" idx="6"/>
          </p:nvPr>
        </p:nvSpPr>
        <p:spPr/>
        <p:txBody>
          <a:bodyPr/>
          <a:p>
            <a:fld id="{A3947E9E-386B-4697-BDBC-E7877142602B}" type="slidenum">
              <a:t>54</a:t>
            </a:fld>
          </a:p>
        </p:txBody>
      </p:sp>
    </p:spTree>
  </p:cSld>
  <mc:AlternateContent>
    <mc:Choice Requires="p14">
      <p:transition spd="slow" p14:dur="2000"/>
    </mc:Choice>
    <mc:Fallback>
      <p:transition spd="slow"/>
    </mc:Fallback>
  </mc:AlternateContent>
  <p:timing>
    <p:tnLst>
      <p:par>
        <p:cTn id="1315" dur="indefinite" restart="never" nodeType="tmRoot">
          <p:childTnLst>
            <p:seq>
              <p:cTn id="1316" dur="indefinite" nodeType="mainSeq">
                <p:childTnLst>
                  <p:par>
                    <p:cTn id="1317" fill="hold">
                      <p:stCondLst>
                        <p:cond delay="indefinite"/>
                      </p:stCondLst>
                      <p:childTnLst>
                        <p:par>
                          <p:cTn id="1318" fill="hold">
                            <p:stCondLst>
                              <p:cond delay="0"/>
                            </p:stCondLst>
                            <p:childTnLst>
                              <p:par>
                                <p:cTn id="1319" nodeType="clickEffect" fill="hold" presetClass="entr" presetID="1">
                                  <p:stCondLst>
                                    <p:cond delay="0"/>
                                  </p:stCondLst>
                                  <p:childTnLst>
                                    <p:set>
                                      <p:cBhvr>
                                        <p:cTn id="1320" dur="1" fill="hold">
                                          <p:stCondLst>
                                            <p:cond delay="0"/>
                                          </p:stCondLst>
                                        </p:cTn>
                                        <p:tgtEl>
                                          <p:spTgt spid="398"/>
                                        </p:tgtEl>
                                        <p:attrNameLst>
                                          <p:attrName>style.visibility</p:attrName>
                                        </p:attrNameLst>
                                      </p:cBhvr>
                                      <p:to>
                                        <p:strVal val="visible"/>
                                      </p:to>
                                    </p:set>
                                  </p:childTnLst>
                                </p:cTn>
                              </p:par>
                            </p:childTnLst>
                          </p:cTn>
                        </p:par>
                      </p:childTnLst>
                    </p:cTn>
                  </p:par>
                  <p:par>
                    <p:cTn id="1321" fill="hold">
                      <p:stCondLst>
                        <p:cond delay="indefinite"/>
                      </p:stCondLst>
                      <p:childTnLst>
                        <p:par>
                          <p:cTn id="1322" fill="hold">
                            <p:stCondLst>
                              <p:cond delay="0"/>
                            </p:stCondLst>
                            <p:childTnLst>
                              <p:par>
                                <p:cTn id="1323" nodeType="clickEffect" fill="hold" presetClass="entr" presetID="1">
                                  <p:stCondLst>
                                    <p:cond delay="0"/>
                                  </p:stCondLst>
                                  <p:childTnLst>
                                    <p:set>
                                      <p:cBhvr>
                                        <p:cTn id="1324" dur="1" fill="hold">
                                          <p:stCondLst>
                                            <p:cond delay="0"/>
                                          </p:stCondLst>
                                        </p:cTn>
                                        <p:tgtEl>
                                          <p:spTgt spid="399"/>
                                        </p:tgtEl>
                                        <p:attrNameLst>
                                          <p:attrName>style.visibility</p:attrName>
                                        </p:attrNameLst>
                                      </p:cBhvr>
                                      <p:to>
                                        <p:strVal val="visible"/>
                                      </p:to>
                                    </p:set>
                                  </p:childTnLst>
                                </p:cTn>
                              </p:par>
                            </p:childTnLst>
                          </p:cTn>
                        </p:par>
                      </p:childTnLst>
                    </p:cTn>
                  </p:par>
                  <p:par>
                    <p:cTn id="1325" fill="hold">
                      <p:stCondLst>
                        <p:cond delay="indefinite"/>
                      </p:stCondLst>
                      <p:childTnLst>
                        <p:par>
                          <p:cTn id="1326" fill="hold">
                            <p:stCondLst>
                              <p:cond delay="0"/>
                            </p:stCondLst>
                            <p:childTnLst>
                              <p:par>
                                <p:cTn id="1327" nodeType="clickEffect" fill="hold" presetClass="entr" presetID="1">
                                  <p:stCondLst>
                                    <p:cond delay="0"/>
                                  </p:stCondLst>
                                  <p:childTnLst>
                                    <p:set>
                                      <p:cBhvr>
                                        <p:cTn id="1328" dur="1" fill="hold">
                                          <p:stCondLst>
                                            <p:cond delay="0"/>
                                          </p:stCondLst>
                                        </p:cTn>
                                        <p:tgtEl>
                                          <p:spTgt spid="400"/>
                                        </p:tgtEl>
                                        <p:attrNameLst>
                                          <p:attrName>style.visibility</p:attrName>
                                        </p:attrNameLst>
                                      </p:cBhvr>
                                      <p:to>
                                        <p:strVal val="visible"/>
                                      </p:to>
                                    </p:set>
                                  </p:childTnLst>
                                </p:cTn>
                              </p:par>
                              <p:par>
                                <p:cTn id="1329" nodeType="withEffect" fill="hold" presetClass="entr" presetID="1">
                                  <p:stCondLst>
                                    <p:cond delay="0"/>
                                  </p:stCondLst>
                                  <p:childTnLst>
                                    <p:set>
                                      <p:cBhvr>
                                        <p:cTn id="1330"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NLTK Examples</a:t>
            </a:r>
            <a:endParaRPr b="0" lang="en-US" sz="3600" spc="-1" strike="noStrike">
              <a:solidFill>
                <a:srgbClr val="000000"/>
              </a:solidFill>
              <a:latin typeface="Arial"/>
            </a:endParaRPr>
          </a:p>
        </p:txBody>
      </p:sp>
      <p:sp>
        <p:nvSpPr>
          <p:cNvPr id="403" name="Rounded Rectangle 4"/>
          <p:cNvSpPr/>
          <p:nvPr/>
        </p:nvSpPr>
        <p:spPr>
          <a:xfrm>
            <a:off x="1981080" y="1625760"/>
            <a:ext cx="7639200" cy="34200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00b050"/>
                </a:solidFill>
                <a:latin typeface="Courier New"/>
                <a:ea typeface="Courier New"/>
              </a:rPr>
              <a:t># Find named entities &amp; visualize</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entities = nltk.chunk.ne_chunk( nltk.pos_tag( nltk.word_tokenize(“””</a:t>
            </a:r>
            <a:br/>
            <a:r>
              <a:rPr b="0" lang="en-US" sz="1800" spc="-1" strike="noStrike">
                <a:solidFill>
                  <a:srgbClr val="ffffff"/>
                </a:solidFill>
                <a:latin typeface="Courier New"/>
                <a:ea typeface="Courier New"/>
              </a:rPr>
              <a:t>	</a:t>
            </a:r>
            <a:r>
              <a:rPr b="0" lang="en-US" sz="1200" spc="-1" strike="noStrike">
                <a:solidFill>
                  <a:srgbClr val="ffffff"/>
                </a:solidFill>
                <a:latin typeface="Courier New"/>
                <a:ea typeface="Courier New"/>
              </a:rPr>
              <a:t>The Shire was divided into four quarters, the Farthings already referred to. North, South, East, and West; and these again each into a number of folklands, which still bore the names of some of the old leading families, although by the time of this history these names were no longer found only in their proper folklands. Nearly all Tooks still lived in the Tookland, but that was not true of many other families, such as the Bagginses or the Boffins. Outside the Farthings were the East and West Marches: the Buckland (see beginning of Chapter V, Book I); and the Westmarch added to the Shire in S.R. 1462.</a:t>
            </a:r>
            <a:endParaRPr b="0" lang="en-US" sz="1200" spc="-1" strike="noStrike">
              <a:latin typeface="Arial"/>
            </a:endParaRPr>
          </a:p>
          <a:p>
            <a:pPr>
              <a:lnSpc>
                <a:spcPct val="100000"/>
              </a:lnSpc>
              <a:buNone/>
            </a:pPr>
            <a:r>
              <a:rPr b="0" lang="en-US" sz="1200" spc="-1" strike="noStrike">
                <a:solidFill>
                  <a:srgbClr val="ffffff"/>
                </a:solidFill>
                <a:latin typeface="Courier New"/>
                <a:ea typeface="Courier New"/>
              </a:rPr>
              <a:t>    </a:t>
            </a:r>
            <a:r>
              <a:rPr b="0" lang="en-US" sz="1800" spc="-1" strike="noStrike">
                <a:solidFill>
                  <a:srgbClr val="ffffff"/>
                </a:solidFill>
                <a:latin typeface="Courier New"/>
                <a:ea typeface="Courier New"/>
              </a:rPr>
              <a:t>“””</a:t>
            </a:r>
            <a:r>
              <a:rPr b="0" lang="en-US" sz="1800" spc="-1" strike="noStrike">
                <a:solidFill>
                  <a:srgbClr val="ffffff"/>
                </a:solidFill>
                <a:latin typeface="Courier New"/>
                <a:ea typeface="Courier New"/>
              </a:rPr>
              <a:t>)))</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entities.draw()</a:t>
            </a:r>
            <a:endParaRPr b="0" lang="en-US" sz="1800" spc="-1" strike="noStrike">
              <a:latin typeface="Arial"/>
            </a:endParaRPr>
          </a:p>
        </p:txBody>
      </p:sp>
      <p:pic>
        <p:nvPicPr>
          <p:cNvPr id="404" name="Picture 7" descr=""/>
          <p:cNvPicPr/>
          <p:nvPr/>
        </p:nvPicPr>
        <p:blipFill>
          <a:blip r:embed="rId1"/>
          <a:stretch/>
        </p:blipFill>
        <p:spPr>
          <a:xfrm>
            <a:off x="1557720" y="5285160"/>
            <a:ext cx="8923680" cy="640440"/>
          </a:xfrm>
          <a:prstGeom prst="rect">
            <a:avLst/>
          </a:prstGeom>
          <a:ln w="0">
            <a:noFill/>
          </a:ln>
        </p:spPr>
      </p:pic>
      <p:sp>
        <p:nvSpPr>
          <p:cNvPr id="3" name="PlaceHolder 2"/>
          <p:cNvSpPr>
            <a:spLocks noGrp="1"/>
          </p:cNvSpPr>
          <p:nvPr>
            <p:ph type="sldNum" idx="6"/>
          </p:nvPr>
        </p:nvSpPr>
        <p:spPr/>
        <p:txBody>
          <a:bodyPr/>
          <a:p>
            <a:fld id="{D6A261C0-8ABD-41F8-897E-7A758C8472B1}" type="slidenum">
              <a:t>55</a:t>
            </a:fld>
          </a:p>
        </p:txBody>
      </p:sp>
    </p:spTree>
  </p:cSld>
  <mc:AlternateContent>
    <mc:Choice Requires="p14">
      <p:transition spd="slow" p14:dur="2000"/>
    </mc:Choice>
    <mc:Fallback>
      <p:transition spd="slow"/>
    </mc:Fallback>
  </mc:AlternateContent>
  <p:timing>
    <p:tnLst>
      <p:par>
        <p:cTn id="1331" dur="indefinite" restart="never" nodeType="tmRoot">
          <p:childTnLst>
            <p:seq>
              <p:cTn id="1332" dur="indefinite" nodeType="mainSeq">
                <p:childTnLst>
                  <p:par>
                    <p:cTn id="1333" fill="hold">
                      <p:stCondLst>
                        <p:cond delay="indefinite"/>
                      </p:stCondLst>
                      <p:childTnLst>
                        <p:par>
                          <p:cTn id="1334" fill="hold">
                            <p:stCondLst>
                              <p:cond delay="0"/>
                            </p:stCondLst>
                            <p:childTnLst>
                              <p:par>
                                <p:cTn id="1335" nodeType="clickEffect" fill="hold" presetClass="entr" presetID="1">
                                  <p:stCondLst>
                                    <p:cond delay="0"/>
                                  </p:stCondLst>
                                  <p:childTnLst>
                                    <p:set>
                                      <p:cBhvr>
                                        <p:cTn id="1336" dur="1" fill="hold">
                                          <p:stCondLst>
                                            <p:cond delay="0"/>
                                          </p:stCondLst>
                                        </p:cTn>
                                        <p:tgtEl>
                                          <p:spTgt spid="403"/>
                                        </p:tgtEl>
                                        <p:attrNameLst>
                                          <p:attrName>style.visibility</p:attrName>
                                        </p:attrNameLst>
                                      </p:cBhvr>
                                      <p:to>
                                        <p:strVal val="visible"/>
                                      </p:to>
                                    </p:set>
                                  </p:childTnLst>
                                </p:cTn>
                              </p:par>
                            </p:childTnLst>
                          </p:cTn>
                        </p:par>
                      </p:childTnLst>
                    </p:cTn>
                  </p:par>
                  <p:par>
                    <p:cTn id="1337" fill="hold">
                      <p:stCondLst>
                        <p:cond delay="indefinite"/>
                      </p:stCondLst>
                      <p:childTnLst>
                        <p:par>
                          <p:cTn id="1338" fill="hold">
                            <p:stCondLst>
                              <p:cond delay="0"/>
                            </p:stCondLst>
                            <p:childTnLst>
                              <p:par>
                                <p:cTn id="1339" nodeType="clickEffect" fill="hold" presetClass="entr" presetID="1">
                                  <p:stCondLst>
                                    <p:cond delay="0"/>
                                  </p:stCondLst>
                                  <p:childTnLst>
                                    <p:set>
                                      <p:cBhvr>
                                        <p:cTn id="1340"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Brief Aside: vector Semantics of Docs/terms</a:t>
            </a:r>
            <a:endParaRPr b="0" lang="en-US" sz="3600" spc="-1" strike="noStrike">
              <a:solidFill>
                <a:srgbClr val="000000"/>
              </a:solidFill>
              <a:latin typeface="Arial"/>
            </a:endParaRPr>
          </a:p>
        </p:txBody>
      </p:sp>
      <p:sp>
        <p:nvSpPr>
          <p:cNvPr id="40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a:t>
            </a:r>
            <a:r>
              <a:rPr b="1" lang="en-US" sz="2000" spc="-1" strike="noStrike">
                <a:solidFill>
                  <a:srgbClr val="d1282e"/>
                </a:solidFill>
                <a:latin typeface="Arial"/>
              </a:rPr>
              <a:t>fast</a:t>
            </a:r>
            <a:r>
              <a:rPr b="1" lang="en-US" sz="2000" spc="-1" strike="noStrike">
                <a:solidFill>
                  <a:srgbClr val="000000"/>
                </a:solidFill>
                <a:latin typeface="Arial"/>
              </a:rPr>
              <a:t>” is similar to “</a:t>
            </a:r>
            <a:r>
              <a:rPr b="1" lang="en-US" sz="2000" spc="-1" strike="noStrike">
                <a:solidFill>
                  <a:srgbClr val="d1282e"/>
                </a:solidFill>
                <a:latin typeface="Arial"/>
              </a:rPr>
              <a:t>rapid</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a:t>
            </a:r>
            <a:r>
              <a:rPr b="1" lang="en-US" sz="2000" spc="-1" strike="noStrike">
                <a:solidFill>
                  <a:srgbClr val="d1282e"/>
                </a:solidFill>
                <a:latin typeface="Arial"/>
              </a:rPr>
              <a:t>tall</a:t>
            </a:r>
            <a:r>
              <a:rPr b="1" lang="en-US" sz="2000" spc="-1" strike="noStrike">
                <a:solidFill>
                  <a:srgbClr val="000000"/>
                </a:solidFill>
                <a:latin typeface="Arial"/>
              </a:rPr>
              <a:t>” is similar to “</a:t>
            </a:r>
            <a:r>
              <a:rPr b="1" lang="en-US" sz="2000" spc="-1" strike="noStrike">
                <a:solidFill>
                  <a:srgbClr val="d1282e"/>
                </a:solidFill>
                <a:latin typeface="Arial"/>
              </a:rPr>
              <a:t>height</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Question answering: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i="1" lang="en-US" sz="2000" spc="-1" strike="noStrike">
                <a:solidFill>
                  <a:srgbClr val="000000"/>
                </a:solidFill>
                <a:latin typeface="Arial"/>
              </a:rPr>
              <a:t>Q: “How </a:t>
            </a:r>
            <a:r>
              <a:rPr b="1" i="1" lang="en-US" sz="2000" spc="-1" strike="noStrike">
                <a:solidFill>
                  <a:srgbClr val="d1282e"/>
                </a:solidFill>
                <a:latin typeface="Arial"/>
              </a:rPr>
              <a:t>tall</a:t>
            </a:r>
            <a:r>
              <a:rPr b="1" i="1" lang="en-US" sz="2000" spc="-1" strike="noStrike">
                <a:solidFill>
                  <a:srgbClr val="0000ff"/>
                </a:solidFill>
                <a:latin typeface="Arial"/>
              </a:rPr>
              <a:t> </a:t>
            </a:r>
            <a:r>
              <a:rPr b="1" i="1" lang="en-US" sz="2000" spc="-1" strike="noStrike">
                <a:solidFill>
                  <a:srgbClr val="000000"/>
                </a:solidFill>
                <a:latin typeface="Arial"/>
              </a:rPr>
              <a:t>is Mt. Everest?”</a:t>
            </a:r>
            <a:br/>
            <a:r>
              <a:rPr b="1" i="1" lang="en-US" sz="2000" spc="-1" strike="noStrike">
                <a:solidFill>
                  <a:srgbClr val="000000"/>
                </a:solidFill>
                <a:latin typeface="Arial"/>
              </a:rPr>
              <a:t>Candidate A: “The official </a:t>
            </a:r>
            <a:r>
              <a:rPr b="1" i="1" lang="en-US" sz="2000" spc="-1" strike="noStrike">
                <a:solidFill>
                  <a:srgbClr val="d1282e"/>
                </a:solidFill>
                <a:latin typeface="Arial"/>
              </a:rPr>
              <a:t>height</a:t>
            </a:r>
            <a:r>
              <a:rPr b="1" i="1" lang="en-US" sz="2000" spc="-1" strike="noStrike">
                <a:solidFill>
                  <a:srgbClr val="0000ff"/>
                </a:solidFill>
                <a:latin typeface="Arial"/>
              </a:rPr>
              <a:t> </a:t>
            </a:r>
            <a:r>
              <a:rPr b="1" i="1" lang="en-US" sz="2000" spc="-1" strike="noStrike">
                <a:solidFill>
                  <a:srgbClr val="000000"/>
                </a:solidFill>
                <a:latin typeface="Arial"/>
              </a:rPr>
              <a:t>of Mount Everest is 29029 feet”</a:t>
            </a:r>
            <a:endParaRPr b="1" lang="en-US" sz="2000" spc="-1" strike="noStrike">
              <a:solidFill>
                <a:srgbClr val="000000"/>
              </a:solidFill>
              <a:latin typeface="Arial"/>
            </a:endParaRPr>
          </a:p>
        </p:txBody>
      </p:sp>
      <p:sp>
        <p:nvSpPr>
          <p:cNvPr id="407" name="TextBox 4"/>
          <p:cNvSpPr/>
          <p:nvPr/>
        </p:nvSpPr>
        <p:spPr>
          <a:xfrm>
            <a:off x="6771960" y="6463800"/>
            <a:ext cx="469008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800" spc="-1" strike="noStrike">
                <a:solidFill>
                  <a:srgbClr val="7a7a7a"/>
                </a:solidFill>
                <a:latin typeface="Arial"/>
              </a:rPr>
              <a:t>Many thanks to Dan Jurafsky here!</a:t>
            </a:r>
            <a:endParaRPr b="0" lang="en-US" sz="1800" spc="-1" strike="noStrike">
              <a:latin typeface="Arial"/>
            </a:endParaRPr>
          </a:p>
        </p:txBody>
      </p:sp>
      <p:pic>
        <p:nvPicPr>
          <p:cNvPr id="408" name="Content Placeholder 4" descr=""/>
          <p:cNvPicPr/>
          <p:nvPr/>
        </p:nvPicPr>
        <p:blipFill>
          <a:blip r:embed="rId1"/>
          <a:stretch/>
        </p:blipFill>
        <p:spPr>
          <a:xfrm>
            <a:off x="4239000" y="3939480"/>
            <a:ext cx="3713760" cy="2247120"/>
          </a:xfrm>
          <a:prstGeom prst="rect">
            <a:avLst/>
          </a:prstGeom>
          <a:ln w="0">
            <a:noFill/>
          </a:ln>
        </p:spPr>
      </p:pic>
      <p:sp>
        <p:nvSpPr>
          <p:cNvPr id="409" name="TextBox 6"/>
          <p:cNvSpPr/>
          <p:nvPr/>
        </p:nvSpPr>
        <p:spPr>
          <a:xfrm>
            <a:off x="4239000" y="6186600"/>
            <a:ext cx="3713760" cy="272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200" spc="-1" strike="noStrike">
                <a:solidFill>
                  <a:srgbClr val="000000"/>
                </a:solidFill>
                <a:latin typeface="Arial"/>
              </a:rPr>
              <a:t>[Kulkarni, Al-Rfou, Perozzi, Skiena 2015]</a:t>
            </a:r>
            <a:endParaRPr b="0" lang="en-US" sz="1200" spc="-1" strike="noStrike">
              <a:latin typeface="Arial"/>
            </a:endParaRPr>
          </a:p>
        </p:txBody>
      </p:sp>
      <p:sp>
        <p:nvSpPr>
          <p:cNvPr id="4" name="PlaceHolder 3"/>
          <p:cNvSpPr>
            <a:spLocks noGrp="1"/>
          </p:cNvSpPr>
          <p:nvPr>
            <p:ph type="sldNum" idx="6"/>
          </p:nvPr>
        </p:nvSpPr>
        <p:spPr/>
        <p:txBody>
          <a:bodyPr/>
          <a:p>
            <a:fld id="{3AB53F29-250B-47ED-916C-0F826181F98A}" type="slidenum">
              <a:t>56</a:t>
            </a:fld>
          </a:p>
        </p:txBody>
      </p:sp>
    </p:spTree>
  </p:cSld>
  <mc:AlternateContent>
    <mc:Choice Requires="p14">
      <p:transition spd="slow" p14:dur="2000"/>
    </mc:Choice>
    <mc:Fallback>
      <p:transition spd="slow"/>
    </mc:Fallback>
  </mc:AlternateContent>
  <p:timing>
    <p:tnLst>
      <p:par>
        <p:cTn id="1341" dur="indefinite" restart="never" nodeType="tmRoot">
          <p:childTnLst>
            <p:seq>
              <p:cTn id="1342" dur="indefinite" nodeType="mainSeq">
                <p:childTnLst>
                  <p:par>
                    <p:cTn id="1343" fill="hold">
                      <p:stCondLst>
                        <p:cond delay="indefinite"/>
                      </p:stCondLst>
                      <p:childTnLst>
                        <p:par>
                          <p:cTn id="1344" fill="hold">
                            <p:stCondLst>
                              <p:cond delay="0"/>
                            </p:stCondLst>
                            <p:childTnLst>
                              <p:par>
                                <p:cTn id="1345" nodeType="clickEffect" fill="hold" presetClass="entr" presetID="1">
                                  <p:stCondLst>
                                    <p:cond delay="0"/>
                                  </p:stCondLst>
                                  <p:childTnLst>
                                    <p:set>
                                      <p:cBhvr>
                                        <p:cTn id="134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1347" fill="hold">
                      <p:stCondLst>
                        <p:cond delay="indefinite"/>
                      </p:stCondLst>
                      <p:childTnLst>
                        <p:par>
                          <p:cTn id="1348" fill="hold">
                            <p:stCondLst>
                              <p:cond delay="0"/>
                            </p:stCondLst>
                            <p:childTnLst>
                              <p:par>
                                <p:cTn id="1349" nodeType="clickEffect" fill="hold" presetClass="entr" presetID="1">
                                  <p:stCondLst>
                                    <p:cond delay="0"/>
                                  </p:stCondLst>
                                  <p:childTnLst>
                                    <p:set>
                                      <p:cBhvr>
                                        <p:cTn id="135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351" fill="hold">
                      <p:stCondLst>
                        <p:cond delay="indefinite"/>
                      </p:stCondLst>
                      <p:childTnLst>
                        <p:par>
                          <p:cTn id="1352" fill="hold">
                            <p:stCondLst>
                              <p:cond delay="0"/>
                            </p:stCondLst>
                            <p:childTnLst>
                              <p:par>
                                <p:cTn id="1353" nodeType="clickEffect" fill="hold" presetClass="entr" presetID="1">
                                  <p:stCondLst>
                                    <p:cond delay="0"/>
                                  </p:stCondLst>
                                  <p:childTnLst>
                                    <p:set>
                                      <p:cBhvr>
                                        <p:cTn id="135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355" fill="hold">
                      <p:stCondLst>
                        <p:cond delay="indefinite"/>
                      </p:stCondLst>
                      <p:childTnLst>
                        <p:par>
                          <p:cTn id="1356" fill="hold">
                            <p:stCondLst>
                              <p:cond delay="0"/>
                            </p:stCondLst>
                            <p:childTnLst>
                              <p:par>
                                <p:cTn id="1357" nodeType="clickEffect" fill="hold" presetClass="entr" presetID="1">
                                  <p:stCondLst>
                                    <p:cond delay="0"/>
                                  </p:stCondLst>
                                  <p:childTnLst>
                                    <p:set>
                                      <p:cBhvr>
                                        <p:cTn id="135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359" fill="hold">
                      <p:stCondLst>
                        <p:cond delay="indefinite"/>
                      </p:stCondLst>
                      <p:childTnLst>
                        <p:par>
                          <p:cTn id="1360" fill="hold">
                            <p:stCondLst>
                              <p:cond delay="0"/>
                            </p:stCondLst>
                            <p:childTnLst>
                              <p:par>
                                <p:cTn id="1361" nodeType="clickEffect" fill="hold" presetClass="entr" presetID="1">
                                  <p:stCondLst>
                                    <p:cond delay="0"/>
                                  </p:stCondLst>
                                  <p:childTnLst>
                                    <p:set>
                                      <p:cBhvr>
                                        <p:cTn id="1362" dur="1" fill="hold">
                                          <p:stCondLst>
                                            <p:cond delay="0"/>
                                          </p:stCondLst>
                                        </p:cTn>
                                        <p:tgtEl>
                                          <p:spTgt spid="408"/>
                                        </p:tgtEl>
                                        <p:attrNameLst>
                                          <p:attrName>style.visibility</p:attrName>
                                        </p:attrNameLst>
                                      </p:cBhvr>
                                      <p:to>
                                        <p:strVal val="visible"/>
                                      </p:to>
                                    </p:set>
                                  </p:childTnLst>
                                </p:cTn>
                              </p:par>
                              <p:par>
                                <p:cTn id="1363" nodeType="withEffect" fill="hold" presetClass="entr" presetID="1">
                                  <p:stCondLst>
                                    <p:cond delay="0"/>
                                  </p:stCondLst>
                                  <p:childTnLst>
                                    <p:set>
                                      <p:cBhvr>
                                        <p:cTn id="1364"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Distributional models of meaning</a:t>
            </a:r>
            <a:endParaRPr b="0" lang="en-US" sz="3600" spc="-1" strike="noStrike">
              <a:solidFill>
                <a:srgbClr val="000000"/>
              </a:solidFill>
              <a:latin typeface="Arial"/>
            </a:endParaRPr>
          </a:p>
        </p:txBody>
      </p:sp>
      <p:sp>
        <p:nvSpPr>
          <p:cNvPr id="41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Distributional models of meaning</a:t>
            </a:r>
            <a:br/>
            <a:r>
              <a:rPr b="1" lang="en-US" sz="2000" spc="-1" strike="noStrike">
                <a:solidFill>
                  <a:srgbClr val="000000"/>
                </a:solidFill>
                <a:latin typeface="Arial"/>
              </a:rPr>
              <a:t>	</a:t>
            </a:r>
            <a:r>
              <a:rPr b="1" lang="en-US" sz="2000" spc="-1" strike="noStrike">
                <a:solidFill>
                  <a:srgbClr val="000000"/>
                </a:solidFill>
                <a:latin typeface="Arial"/>
              </a:rPr>
              <a:t>= vector-space models of meaning </a:t>
            </a:r>
            <a:br/>
            <a:r>
              <a:rPr b="1" lang="en-US" sz="2000" spc="-1" strike="noStrike">
                <a:solidFill>
                  <a:srgbClr val="000000"/>
                </a:solidFill>
                <a:latin typeface="Arial"/>
              </a:rPr>
              <a:t>	</a:t>
            </a:r>
            <a:r>
              <a:rPr b="1" lang="en-US" sz="2000" spc="-1" strike="noStrike">
                <a:solidFill>
                  <a:srgbClr val="000000"/>
                </a:solidFill>
                <a:latin typeface="Arial"/>
              </a:rPr>
              <a:t>= vector semantics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Intuitions:  Zellig Harris (1954):</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t>
            </a:r>
            <a:r>
              <a:rPr b="0" lang="en-US" sz="2000" spc="-1" strike="noStrike">
                <a:solidFill>
                  <a:srgbClr val="000000"/>
                </a:solidFill>
                <a:latin typeface="Arial"/>
              </a:rPr>
              <a:t>oculist and eye-doctor … occur in almost the same environments”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t>
            </a:r>
            <a:r>
              <a:rPr b="0" lang="en-US" sz="2000" spc="-1" strike="noStrike">
                <a:solidFill>
                  <a:srgbClr val="000000"/>
                </a:solidFill>
                <a:latin typeface="Arial"/>
              </a:rPr>
              <a:t>If A and B have almost identical environments we say that they are synonyms.”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Firth (1957): </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t>
            </a:r>
            <a:r>
              <a:rPr b="0" lang="en-US" sz="2000" spc="-1" strike="noStrike">
                <a:solidFill>
                  <a:srgbClr val="000000"/>
                </a:solidFill>
                <a:latin typeface="Arial"/>
              </a:rPr>
              <a:t>You shall know a word by the company it keeps!”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12" name="TextBox 4"/>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B09EF107-6A60-4B06-9E03-67E49067DCC3}" type="slidenum">
              <a:t>57</a:t>
            </a:fld>
          </a:p>
        </p:txBody>
      </p:sp>
    </p:spTree>
  </p:cSld>
  <mc:AlternateContent>
    <mc:Choice Requires="p14">
      <p:transition spd="slow" p14:dur="2000"/>
    </mc:Choice>
    <mc:Fallback>
      <p:transition spd="slow"/>
    </mc:Fallback>
  </mc:AlternateContent>
  <p:timing>
    <p:tnLst>
      <p:par>
        <p:cTn id="1365" dur="indefinite" restart="never" nodeType="tmRoot">
          <p:childTnLst>
            <p:seq>
              <p:cTn id="1366" dur="indefinite" nodeType="mainSeq">
                <p:childTnLst>
                  <p:par>
                    <p:cTn id="1367" fill="hold">
                      <p:stCondLst>
                        <p:cond delay="indefinite"/>
                      </p:stCondLst>
                      <p:childTnLst>
                        <p:par>
                          <p:cTn id="1368" fill="hold">
                            <p:stCondLst>
                              <p:cond delay="0"/>
                            </p:stCondLst>
                            <p:childTnLst>
                              <p:par>
                                <p:cTn id="1369" nodeType="clickEffect" fill="hold" presetClass="entr" presetID="1">
                                  <p:stCondLst>
                                    <p:cond delay="0"/>
                                  </p:stCondLst>
                                  <p:childTnLst>
                                    <p:set>
                                      <p:cBhvr>
                                        <p:cTn id="1370" dur="1" fill="hold">
                                          <p:stCondLst>
                                            <p:cond delay="0"/>
                                          </p:stCondLst>
                                        </p:cTn>
                                        <p:tgtEl>
                                          <p:spTgt spid="411">
                                            <p:txEl>
                                              <p:pRg st="0" end="0"/>
                                            </p:txEl>
                                          </p:spTgt>
                                        </p:tgtEl>
                                        <p:attrNameLst>
                                          <p:attrName>style.visibility</p:attrName>
                                        </p:attrNameLst>
                                      </p:cBhvr>
                                      <p:to>
                                        <p:strVal val="visible"/>
                                      </p:to>
                                    </p:set>
                                  </p:childTnLst>
                                </p:cTn>
                              </p:par>
                            </p:childTnLst>
                          </p:cTn>
                        </p:par>
                      </p:childTnLst>
                    </p:cTn>
                  </p:par>
                  <p:par>
                    <p:cTn id="1371" fill="hold">
                      <p:stCondLst>
                        <p:cond delay="indefinite"/>
                      </p:stCondLst>
                      <p:childTnLst>
                        <p:par>
                          <p:cTn id="1372" fill="hold">
                            <p:stCondLst>
                              <p:cond delay="0"/>
                            </p:stCondLst>
                            <p:childTnLst>
                              <p:par>
                                <p:cTn id="1373" nodeType="clickEffect" fill="hold" presetClass="entr" presetID="1">
                                  <p:stCondLst>
                                    <p:cond delay="0"/>
                                  </p:stCondLst>
                                  <p:childTnLst>
                                    <p:set>
                                      <p:cBhvr>
                                        <p:cTn id="1374" dur="1" fill="hold">
                                          <p:stCondLst>
                                            <p:cond delay="0"/>
                                          </p:stCondLst>
                                        </p:cTn>
                                        <p:tgtEl>
                                          <p:spTgt spid="411">
                                            <p:txEl>
                                              <p:pRg st="1" end="1"/>
                                            </p:txEl>
                                          </p:spTgt>
                                        </p:tgtEl>
                                        <p:attrNameLst>
                                          <p:attrName>style.visibility</p:attrName>
                                        </p:attrNameLst>
                                      </p:cBhvr>
                                      <p:to>
                                        <p:strVal val="visible"/>
                                      </p:to>
                                    </p:set>
                                  </p:childTnLst>
                                </p:cTn>
                              </p:par>
                              <p:par>
                                <p:cTn id="1375" nodeType="withEffect" fill="hold" presetClass="entr" presetID="1">
                                  <p:stCondLst>
                                    <p:cond delay="0"/>
                                  </p:stCondLst>
                                  <p:childTnLst>
                                    <p:set>
                                      <p:cBhvr>
                                        <p:cTn id="1376" dur="1" fill="hold">
                                          <p:stCondLst>
                                            <p:cond delay="0"/>
                                          </p:stCondLst>
                                        </p:cTn>
                                        <p:tgtEl>
                                          <p:spTgt spid="411">
                                            <p:txEl>
                                              <p:pRg st="2" end="2"/>
                                            </p:txEl>
                                          </p:spTgt>
                                        </p:tgtEl>
                                        <p:attrNameLst>
                                          <p:attrName>style.visibility</p:attrName>
                                        </p:attrNameLst>
                                      </p:cBhvr>
                                      <p:to>
                                        <p:strVal val="visible"/>
                                      </p:to>
                                    </p:set>
                                  </p:childTnLst>
                                </p:cTn>
                              </p:par>
                              <p:par>
                                <p:cTn id="1377" nodeType="withEffect" fill="hold" presetClass="entr" presetID="1">
                                  <p:stCondLst>
                                    <p:cond delay="0"/>
                                  </p:stCondLst>
                                  <p:childTnLst>
                                    <p:set>
                                      <p:cBhvr>
                                        <p:cTn id="1378" dur="1" fill="hold">
                                          <p:stCondLst>
                                            <p:cond delay="0"/>
                                          </p:stCondLst>
                                        </p:cTn>
                                        <p:tgtEl>
                                          <p:spTgt spid="411">
                                            <p:txEl>
                                              <p:pRg st="3" end="3"/>
                                            </p:txEl>
                                          </p:spTgt>
                                        </p:tgtEl>
                                        <p:attrNameLst>
                                          <p:attrName>style.visibility</p:attrName>
                                        </p:attrNameLst>
                                      </p:cBhvr>
                                      <p:to>
                                        <p:strVal val="visible"/>
                                      </p:to>
                                    </p:set>
                                  </p:childTnLst>
                                </p:cTn>
                              </p:par>
                            </p:childTnLst>
                          </p:cTn>
                        </p:par>
                      </p:childTnLst>
                    </p:cTn>
                  </p:par>
                  <p:par>
                    <p:cTn id="1379" fill="hold">
                      <p:stCondLst>
                        <p:cond delay="indefinite"/>
                      </p:stCondLst>
                      <p:childTnLst>
                        <p:par>
                          <p:cTn id="1380" fill="hold">
                            <p:stCondLst>
                              <p:cond delay="0"/>
                            </p:stCondLst>
                            <p:childTnLst>
                              <p:par>
                                <p:cTn id="1381" nodeType="clickEffect" fill="hold" presetClass="entr" presetID="1">
                                  <p:stCondLst>
                                    <p:cond delay="0"/>
                                  </p:stCondLst>
                                  <p:childTnLst>
                                    <p:set>
                                      <p:cBhvr>
                                        <p:cTn id="1382" dur="1" fill="hold">
                                          <p:stCondLst>
                                            <p:cond delay="0"/>
                                          </p:stCondLst>
                                        </p:cTn>
                                        <p:tgtEl>
                                          <p:spTgt spid="411">
                                            <p:txEl>
                                              <p:pRg st="5" end="5"/>
                                            </p:txEl>
                                          </p:spTgt>
                                        </p:tgtEl>
                                        <p:attrNameLst>
                                          <p:attrName>style.visibility</p:attrName>
                                        </p:attrNameLst>
                                      </p:cBhvr>
                                      <p:to>
                                        <p:strVal val="visible"/>
                                      </p:to>
                                    </p:set>
                                  </p:childTnLst>
                                </p:cTn>
                              </p:par>
                              <p:par>
                                <p:cTn id="1383" nodeType="withEffect" fill="hold" presetClass="entr" presetID="1">
                                  <p:stCondLst>
                                    <p:cond delay="0"/>
                                  </p:stCondLst>
                                  <p:childTnLst>
                                    <p:set>
                                      <p:cBhvr>
                                        <p:cTn id="1384" dur="1" fill="hold">
                                          <p:stCondLst>
                                            <p:cond delay="0"/>
                                          </p:stCondLst>
                                        </p:cTn>
                                        <p:tgtEl>
                                          <p:spTgt spid="41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Intuition of distributional word similarity</a:t>
            </a:r>
            <a:endParaRPr b="0" lang="en-US" sz="3600" spc="-1" strike="noStrike">
              <a:solidFill>
                <a:srgbClr val="000000"/>
              </a:solidFill>
              <a:latin typeface="Arial"/>
            </a:endParaRPr>
          </a:p>
        </p:txBody>
      </p:sp>
      <p:sp>
        <p:nvSpPr>
          <p:cNvPr id="41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From context words humans can guess tesgüino means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 beverage like kombucha</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Intuition for algorithm: </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Two words are similar if they have similar word contexts.</a:t>
            </a:r>
            <a:endParaRPr b="0" lang="en-US" sz="2000" spc="-1" strike="noStrike">
              <a:solidFill>
                <a:srgbClr val="000000"/>
              </a:solidFill>
              <a:latin typeface="Arial"/>
            </a:endParaRPr>
          </a:p>
        </p:txBody>
      </p:sp>
      <p:sp>
        <p:nvSpPr>
          <p:cNvPr id="415" name="Rounded Rectangle 4"/>
          <p:cNvSpPr/>
          <p:nvPr/>
        </p:nvSpPr>
        <p:spPr>
          <a:xfrm>
            <a:off x="1981080" y="1752480"/>
            <a:ext cx="8244360" cy="236196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marL="914400">
              <a:lnSpc>
                <a:spcPct val="100000"/>
              </a:lnSpc>
              <a:buNone/>
            </a:pPr>
            <a:r>
              <a:rPr b="1" lang="en-US" sz="2800" spc="-1" strike="noStrike">
                <a:solidFill>
                  <a:srgbClr val="ffffff"/>
                </a:solidFill>
                <a:latin typeface="Arial"/>
              </a:rPr>
              <a:t>A bottle of </a:t>
            </a:r>
            <a:r>
              <a:rPr b="1" lang="en-US" sz="2800" spc="-1" strike="noStrike">
                <a:solidFill>
                  <a:srgbClr val="f5c201"/>
                </a:solidFill>
                <a:latin typeface="Arial"/>
              </a:rPr>
              <a:t>tesgüino</a:t>
            </a:r>
            <a:r>
              <a:rPr b="1" lang="en-US" sz="2800" spc="-1" strike="noStrike">
                <a:solidFill>
                  <a:srgbClr val="ffffff"/>
                </a:solidFill>
                <a:latin typeface="Arial"/>
              </a:rPr>
              <a:t> is on the table</a:t>
            </a:r>
            <a:endParaRPr b="0" lang="en-US" sz="2800" spc="-1" strike="noStrike">
              <a:latin typeface="Arial"/>
            </a:endParaRPr>
          </a:p>
          <a:p>
            <a:pPr marL="914400">
              <a:lnSpc>
                <a:spcPct val="100000"/>
              </a:lnSpc>
              <a:buNone/>
            </a:pPr>
            <a:r>
              <a:rPr b="1" lang="en-US" sz="2800" spc="-1" strike="noStrike">
                <a:solidFill>
                  <a:srgbClr val="ffffff"/>
                </a:solidFill>
                <a:latin typeface="Arial"/>
              </a:rPr>
              <a:t>Everybody likes </a:t>
            </a:r>
            <a:r>
              <a:rPr b="1" lang="en-US" sz="2800" spc="-1" strike="noStrike">
                <a:solidFill>
                  <a:srgbClr val="f5c201"/>
                </a:solidFill>
                <a:latin typeface="Arial"/>
              </a:rPr>
              <a:t>tesgüino</a:t>
            </a:r>
            <a:endParaRPr b="0" lang="en-US" sz="2800" spc="-1" strike="noStrike">
              <a:latin typeface="Arial"/>
            </a:endParaRPr>
          </a:p>
          <a:p>
            <a:pPr marL="914400">
              <a:lnSpc>
                <a:spcPct val="100000"/>
              </a:lnSpc>
              <a:buNone/>
            </a:pPr>
            <a:r>
              <a:rPr b="1" lang="en-US" sz="2800" spc="-1" strike="noStrike">
                <a:solidFill>
                  <a:srgbClr val="f5c201"/>
                </a:solidFill>
                <a:latin typeface="Arial"/>
              </a:rPr>
              <a:t>Tesgüino</a:t>
            </a:r>
            <a:r>
              <a:rPr b="1" lang="en-US" sz="2800" spc="-1" strike="noStrike">
                <a:solidFill>
                  <a:srgbClr val="ffffff"/>
                </a:solidFill>
                <a:latin typeface="Arial"/>
              </a:rPr>
              <a:t> makes you burpy</a:t>
            </a:r>
            <a:endParaRPr b="0" lang="en-US" sz="2800" spc="-1" strike="noStrike">
              <a:latin typeface="Arial"/>
            </a:endParaRPr>
          </a:p>
          <a:p>
            <a:pPr marL="914400">
              <a:lnSpc>
                <a:spcPct val="100000"/>
              </a:lnSpc>
              <a:buNone/>
            </a:pPr>
            <a:r>
              <a:rPr b="1" lang="en-US" sz="2800" spc="-1" strike="noStrike">
                <a:solidFill>
                  <a:srgbClr val="ffffff"/>
                </a:solidFill>
                <a:latin typeface="Arial"/>
              </a:rPr>
              <a:t>We make </a:t>
            </a:r>
            <a:r>
              <a:rPr b="1" lang="en-US" sz="2800" spc="-1" strike="noStrike">
                <a:solidFill>
                  <a:srgbClr val="f5c201"/>
                </a:solidFill>
                <a:latin typeface="Arial"/>
              </a:rPr>
              <a:t>tesgüino</a:t>
            </a:r>
            <a:r>
              <a:rPr b="1" lang="en-US" sz="2800" spc="-1" strike="noStrike">
                <a:solidFill>
                  <a:srgbClr val="ffffff"/>
                </a:solidFill>
                <a:latin typeface="Arial"/>
              </a:rPr>
              <a:t> out of tea and sugar.</a:t>
            </a:r>
            <a:endParaRPr b="0" lang="en-US" sz="2800" spc="-1" strike="noStrike">
              <a:latin typeface="Arial"/>
            </a:endParaRPr>
          </a:p>
        </p:txBody>
      </p:sp>
      <p:sp>
        <p:nvSpPr>
          <p:cNvPr id="416" name="TextBox 6"/>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3A652562-E515-4855-BCFA-E228A58F1FC1}" type="slidenum">
              <a:t>58</a:t>
            </a:fld>
          </a:p>
        </p:txBody>
      </p:sp>
    </p:spTree>
  </p:cSld>
  <mc:AlternateContent>
    <mc:Choice Requires="p14">
      <p:transition spd="slow" p14:dur="2000"/>
    </mc:Choice>
    <mc:Fallback>
      <p:transition spd="slow"/>
    </mc:Fallback>
  </mc:AlternateContent>
  <p:timing>
    <p:tnLst>
      <p:par>
        <p:cTn id="1385" dur="indefinite" restart="never" nodeType="tmRoot">
          <p:childTnLst>
            <p:seq>
              <p:cTn id="1386" dur="indefinite" nodeType="mainSeq">
                <p:childTnLst>
                  <p:par>
                    <p:cTn id="1387" fill="hold">
                      <p:stCondLst>
                        <p:cond delay="indefinite"/>
                      </p:stCondLst>
                      <p:childTnLst>
                        <p:par>
                          <p:cTn id="1388" fill="hold">
                            <p:stCondLst>
                              <p:cond delay="0"/>
                            </p:stCondLst>
                            <p:childTnLst>
                              <p:par>
                                <p:cTn id="1389" nodeType="clickEffect" fill="hold" presetClass="entr" presetID="1">
                                  <p:stCondLst>
                                    <p:cond delay="0"/>
                                  </p:stCondLst>
                                  <p:childTnLst>
                                    <p:set>
                                      <p:cBhvr>
                                        <p:cTn id="1390" dur="1" fill="hold">
                                          <p:stCondLst>
                                            <p:cond delay="0"/>
                                          </p:stCondLst>
                                        </p:cTn>
                                        <p:tgtEl>
                                          <p:spTgt spid="415"/>
                                        </p:tgtEl>
                                        <p:attrNameLst>
                                          <p:attrName>style.visibility</p:attrName>
                                        </p:attrNameLst>
                                      </p:cBhvr>
                                      <p:to>
                                        <p:strVal val="visible"/>
                                      </p:to>
                                    </p:set>
                                  </p:childTnLst>
                                </p:cTn>
                              </p:par>
                            </p:childTnLst>
                          </p:cTn>
                        </p:par>
                      </p:childTnLst>
                    </p:cTn>
                  </p:par>
                  <p:par>
                    <p:cTn id="1391" fill="hold">
                      <p:stCondLst>
                        <p:cond delay="indefinite"/>
                      </p:stCondLst>
                      <p:childTnLst>
                        <p:par>
                          <p:cTn id="1392" fill="hold">
                            <p:stCondLst>
                              <p:cond delay="0"/>
                            </p:stCondLst>
                            <p:childTnLst>
                              <p:par>
                                <p:cTn id="1393" nodeType="clickEffect" fill="hold" presetClass="entr" presetID="1">
                                  <p:stCondLst>
                                    <p:cond delay="0"/>
                                  </p:stCondLst>
                                  <p:childTnLst>
                                    <p:set>
                                      <p:cBhvr>
                                        <p:cTn id="1394" dur="1" fill="hold">
                                          <p:stCondLst>
                                            <p:cond delay="0"/>
                                          </p:stCondLst>
                                        </p:cTn>
                                        <p:tgtEl>
                                          <p:spTgt spid="414">
                                            <p:txEl>
                                              <p:pRg st="6" end="6"/>
                                            </p:txEl>
                                          </p:spTgt>
                                        </p:tgtEl>
                                        <p:attrNameLst>
                                          <p:attrName>style.visibility</p:attrName>
                                        </p:attrNameLst>
                                      </p:cBhvr>
                                      <p:to>
                                        <p:strVal val="visible"/>
                                      </p:to>
                                    </p:set>
                                  </p:childTnLst>
                                </p:cTn>
                              </p:par>
                              <p:par>
                                <p:cTn id="1395" nodeType="withEffect" fill="hold" presetClass="entr" presetID="1">
                                  <p:stCondLst>
                                    <p:cond delay="0"/>
                                  </p:stCondLst>
                                  <p:childTnLst>
                                    <p:set>
                                      <p:cBhvr>
                                        <p:cTn id="1396" dur="1" fill="hold">
                                          <p:stCondLst>
                                            <p:cond delay="0"/>
                                          </p:stCondLst>
                                        </p:cTn>
                                        <p:tgtEl>
                                          <p:spTgt spid="414">
                                            <p:txEl>
                                              <p:pRg st="7" end="7"/>
                                            </p:txEl>
                                          </p:spTgt>
                                        </p:tgtEl>
                                        <p:attrNameLst>
                                          <p:attrName>style.visibility</p:attrName>
                                        </p:attrNameLst>
                                      </p:cBhvr>
                                      <p:to>
                                        <p:strVal val="visible"/>
                                      </p:to>
                                    </p:set>
                                  </p:childTnLst>
                                </p:cTn>
                              </p:par>
                            </p:childTnLst>
                          </p:cTn>
                        </p:par>
                      </p:childTnLst>
                    </p:cTn>
                  </p:par>
                  <p:par>
                    <p:cTn id="1397" fill="hold">
                      <p:stCondLst>
                        <p:cond delay="indefinite"/>
                      </p:stCondLst>
                      <p:childTnLst>
                        <p:par>
                          <p:cTn id="1398" fill="hold">
                            <p:stCondLst>
                              <p:cond delay="0"/>
                            </p:stCondLst>
                            <p:childTnLst>
                              <p:par>
                                <p:cTn id="1399" nodeType="clickEffect" fill="hold" presetClass="entr" presetID="1">
                                  <p:stCondLst>
                                    <p:cond delay="0"/>
                                  </p:stCondLst>
                                  <p:childTnLst>
                                    <p:set>
                                      <p:cBhvr>
                                        <p:cTn id="1400" dur="1" fill="hold">
                                          <p:stCondLst>
                                            <p:cond delay="0"/>
                                          </p:stCondLst>
                                        </p:cTn>
                                        <p:tgtEl>
                                          <p:spTgt spid="414">
                                            <p:txEl>
                                              <p:pRg st="8" end="8"/>
                                            </p:txEl>
                                          </p:spTgt>
                                        </p:tgtEl>
                                        <p:attrNameLst>
                                          <p:attrName>style.visibility</p:attrName>
                                        </p:attrNameLst>
                                      </p:cBhvr>
                                      <p:to>
                                        <p:strVal val="visible"/>
                                      </p:to>
                                    </p:set>
                                  </p:childTnLst>
                                </p:cTn>
                              </p:par>
                              <p:par>
                                <p:cTn id="1401" nodeType="withEffect" fill="hold" presetClass="entr" presetID="1">
                                  <p:stCondLst>
                                    <p:cond delay="0"/>
                                  </p:stCondLst>
                                  <p:childTnLst>
                                    <p:set>
                                      <p:cBhvr>
                                        <p:cTn id="1402" dur="1" fill="hold">
                                          <p:stCondLst>
                                            <p:cond delay="0"/>
                                          </p:stCondLst>
                                        </p:cTn>
                                        <p:tgtEl>
                                          <p:spTgt spid="414">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Four kinds of vector models</a:t>
            </a:r>
            <a:endParaRPr b="0" lang="en-US" sz="3600" spc="-1" strike="noStrike">
              <a:solidFill>
                <a:srgbClr val="000000"/>
              </a:solidFill>
              <a:latin typeface="Arial"/>
            </a:endParaRPr>
          </a:p>
        </p:txBody>
      </p:sp>
      <p:sp>
        <p:nvSpPr>
          <p:cNvPr id="41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Sparse vector representations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Mutual-information weighted word co-occurrence matrices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Dense vector representations: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Singular value decomposition (and Latent Semantic Analysis)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Neural-network-inspired models (skip-grams, CBOW)</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Brown clusters</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Won’t go into these much – basically, classify terms into “word classes” using a particular clustering method</a:t>
            </a:r>
            <a:endParaRPr b="0" lang="en-US" sz="18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Hard clustering due to Brown et al. 1992, embed words in some space and cluster.  Generally, better methods out there now …</a:t>
            </a:r>
            <a:endParaRPr b="0" lang="en-US" sz="1800" spc="-1" strike="noStrike">
              <a:solidFill>
                <a:srgbClr val="000000"/>
              </a:solidFill>
              <a:latin typeface="Arial"/>
            </a:endParaRPr>
          </a:p>
          <a:p>
            <a:endParaRPr b="1" lang="en-US" sz="1800" spc="-1" strike="noStrike">
              <a:solidFill>
                <a:srgbClr val="000000"/>
              </a:solidFill>
              <a:latin typeface="Arial"/>
            </a:endParaRPr>
          </a:p>
        </p:txBody>
      </p:sp>
      <p:sp>
        <p:nvSpPr>
          <p:cNvPr id="419" name="TextBox 5"/>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69FC23ED-D4C3-4F68-9285-3AF63ECC33FD}" type="slidenum">
              <a:t>59</a:t>
            </a:fld>
          </a:p>
        </p:txBody>
      </p:sp>
    </p:spTree>
  </p:cSld>
  <mc:AlternateContent>
    <mc:Choice Requires="p14">
      <p:transition spd="slow" p14:dur="2000"/>
    </mc:Choice>
    <mc:Fallback>
      <p:transition spd="slow"/>
    </mc:Fallback>
  </mc:AlternateContent>
  <p:timing>
    <p:tnLst>
      <p:par>
        <p:cTn id="1403" dur="indefinite" restart="never" nodeType="tmRoot">
          <p:childTnLst>
            <p:seq>
              <p:cTn id="1404" dur="indefinite" nodeType="mainSeq">
                <p:childTnLst>
                  <p:par>
                    <p:cTn id="1405" fill="hold">
                      <p:stCondLst>
                        <p:cond delay="indefinite"/>
                      </p:stCondLst>
                      <p:childTnLst>
                        <p:par>
                          <p:cTn id="1406" fill="hold">
                            <p:stCondLst>
                              <p:cond delay="0"/>
                            </p:stCondLst>
                            <p:childTnLst>
                              <p:par>
                                <p:cTn id="1407" nodeType="clickEffect" fill="hold" presetClass="entr" presetID="1">
                                  <p:stCondLst>
                                    <p:cond delay="0"/>
                                  </p:stCondLst>
                                  <p:childTnLst>
                                    <p:set>
                                      <p:cBhvr>
                                        <p:cTn id="1408" dur="1" fill="hold">
                                          <p:stCondLst>
                                            <p:cond delay="0"/>
                                          </p:stCondLst>
                                        </p:cTn>
                                        <p:tgtEl>
                                          <p:spTgt spid="418">
                                            <p:txEl>
                                              <p:pRg st="0" end="0"/>
                                            </p:txEl>
                                          </p:spTgt>
                                        </p:tgtEl>
                                        <p:attrNameLst>
                                          <p:attrName>style.visibility</p:attrName>
                                        </p:attrNameLst>
                                      </p:cBhvr>
                                      <p:to>
                                        <p:strVal val="visible"/>
                                      </p:to>
                                    </p:set>
                                  </p:childTnLst>
                                </p:cTn>
                              </p:par>
                            </p:childTnLst>
                          </p:cTn>
                        </p:par>
                      </p:childTnLst>
                    </p:cTn>
                  </p:par>
                  <p:par>
                    <p:cTn id="1409" fill="hold">
                      <p:stCondLst>
                        <p:cond delay="indefinite"/>
                      </p:stCondLst>
                      <p:childTnLst>
                        <p:par>
                          <p:cTn id="1410" fill="hold">
                            <p:stCondLst>
                              <p:cond delay="0"/>
                            </p:stCondLst>
                            <p:childTnLst>
                              <p:par>
                                <p:cTn id="1411" nodeType="clickEffect" fill="hold" presetClass="entr" presetID="1">
                                  <p:stCondLst>
                                    <p:cond delay="0"/>
                                  </p:stCondLst>
                                  <p:childTnLst>
                                    <p:set>
                                      <p:cBhvr>
                                        <p:cTn id="1412" dur="1" fill="hold">
                                          <p:stCondLst>
                                            <p:cond delay="0"/>
                                          </p:stCondLst>
                                        </p:cTn>
                                        <p:tgtEl>
                                          <p:spTgt spid="418">
                                            <p:txEl>
                                              <p:pRg st="1" end="1"/>
                                            </p:txEl>
                                          </p:spTgt>
                                        </p:tgtEl>
                                        <p:attrNameLst>
                                          <p:attrName>style.visibility</p:attrName>
                                        </p:attrNameLst>
                                      </p:cBhvr>
                                      <p:to>
                                        <p:strVal val="visible"/>
                                      </p:to>
                                    </p:set>
                                  </p:childTnLst>
                                </p:cTn>
                              </p:par>
                            </p:childTnLst>
                          </p:cTn>
                        </p:par>
                      </p:childTnLst>
                    </p:cTn>
                  </p:par>
                  <p:par>
                    <p:cTn id="1413" fill="hold">
                      <p:stCondLst>
                        <p:cond delay="indefinite"/>
                      </p:stCondLst>
                      <p:childTnLst>
                        <p:par>
                          <p:cTn id="1414" fill="hold">
                            <p:stCondLst>
                              <p:cond delay="0"/>
                            </p:stCondLst>
                            <p:childTnLst>
                              <p:par>
                                <p:cTn id="1415" nodeType="clickEffect" fill="hold" presetClass="entr" presetID="1">
                                  <p:stCondLst>
                                    <p:cond delay="0"/>
                                  </p:stCondLst>
                                  <p:childTnLst>
                                    <p:set>
                                      <p:cBhvr>
                                        <p:cTn id="1416" dur="1" fill="hold">
                                          <p:stCondLst>
                                            <p:cond delay="0"/>
                                          </p:stCondLst>
                                        </p:cTn>
                                        <p:tgtEl>
                                          <p:spTgt spid="418">
                                            <p:txEl>
                                              <p:pRg st="2" end="2"/>
                                            </p:txEl>
                                          </p:spTgt>
                                        </p:tgtEl>
                                        <p:attrNameLst>
                                          <p:attrName>style.visibility</p:attrName>
                                        </p:attrNameLst>
                                      </p:cBhvr>
                                      <p:to>
                                        <p:strVal val="visible"/>
                                      </p:to>
                                    </p:set>
                                  </p:childTnLst>
                                </p:cTn>
                              </p:par>
                            </p:childTnLst>
                          </p:cTn>
                        </p:par>
                      </p:childTnLst>
                    </p:cTn>
                  </p:par>
                  <p:par>
                    <p:cTn id="1417" fill="hold">
                      <p:stCondLst>
                        <p:cond delay="indefinite"/>
                      </p:stCondLst>
                      <p:childTnLst>
                        <p:par>
                          <p:cTn id="1418" fill="hold">
                            <p:stCondLst>
                              <p:cond delay="0"/>
                            </p:stCondLst>
                            <p:childTnLst>
                              <p:par>
                                <p:cTn id="1419" nodeType="clickEffect" fill="hold" presetClass="entr" presetID="1">
                                  <p:stCondLst>
                                    <p:cond delay="0"/>
                                  </p:stCondLst>
                                  <p:childTnLst>
                                    <p:set>
                                      <p:cBhvr>
                                        <p:cTn id="1420" dur="1" fill="hold">
                                          <p:stCondLst>
                                            <p:cond delay="0"/>
                                          </p:stCondLst>
                                        </p:cTn>
                                        <p:tgtEl>
                                          <p:spTgt spid="418">
                                            <p:txEl>
                                              <p:pRg st="3" end="3"/>
                                            </p:txEl>
                                          </p:spTgt>
                                        </p:tgtEl>
                                        <p:attrNameLst>
                                          <p:attrName>style.visibility</p:attrName>
                                        </p:attrNameLst>
                                      </p:cBhvr>
                                      <p:to>
                                        <p:strVal val="visible"/>
                                      </p:to>
                                    </p:set>
                                  </p:childTnLst>
                                </p:cTn>
                              </p:par>
                            </p:childTnLst>
                          </p:cTn>
                        </p:par>
                      </p:childTnLst>
                    </p:cTn>
                  </p:par>
                  <p:par>
                    <p:cTn id="1421" fill="hold">
                      <p:stCondLst>
                        <p:cond delay="indefinite"/>
                      </p:stCondLst>
                      <p:childTnLst>
                        <p:par>
                          <p:cTn id="1422" fill="hold">
                            <p:stCondLst>
                              <p:cond delay="0"/>
                            </p:stCondLst>
                            <p:childTnLst>
                              <p:par>
                                <p:cTn id="1423" nodeType="clickEffect" fill="hold" presetClass="entr" presetID="1">
                                  <p:stCondLst>
                                    <p:cond delay="0"/>
                                  </p:stCondLst>
                                  <p:childTnLst>
                                    <p:set>
                                      <p:cBhvr>
                                        <p:cTn id="1424" dur="1" fill="hold">
                                          <p:stCondLst>
                                            <p:cond delay="0"/>
                                          </p:stCondLst>
                                        </p:cTn>
                                        <p:tgtEl>
                                          <p:spTgt spid="418">
                                            <p:txEl>
                                              <p:pRg st="4" end="4"/>
                                            </p:txEl>
                                          </p:spTgt>
                                        </p:tgtEl>
                                        <p:attrNameLst>
                                          <p:attrName>style.visibility</p:attrName>
                                        </p:attrNameLst>
                                      </p:cBhvr>
                                      <p:to>
                                        <p:strVal val="visible"/>
                                      </p:to>
                                    </p:set>
                                  </p:childTnLst>
                                </p:cTn>
                              </p:par>
                            </p:childTnLst>
                          </p:cTn>
                        </p:par>
                      </p:childTnLst>
                    </p:cTn>
                  </p:par>
                  <p:par>
                    <p:cTn id="1425" fill="hold">
                      <p:stCondLst>
                        <p:cond delay="indefinite"/>
                      </p:stCondLst>
                      <p:childTnLst>
                        <p:par>
                          <p:cTn id="1426" fill="hold">
                            <p:stCondLst>
                              <p:cond delay="0"/>
                            </p:stCondLst>
                            <p:childTnLst>
                              <p:par>
                                <p:cTn id="1427" nodeType="clickEffect" fill="hold" presetClass="entr" presetID="1">
                                  <p:stCondLst>
                                    <p:cond delay="0"/>
                                  </p:stCondLst>
                                  <p:childTnLst>
                                    <p:set>
                                      <p:cBhvr>
                                        <p:cTn id="1428" dur="1" fill="hold">
                                          <p:stCondLst>
                                            <p:cond delay="0"/>
                                          </p:stCondLst>
                                        </p:cTn>
                                        <p:tgtEl>
                                          <p:spTgt spid="418">
                                            <p:txEl>
                                              <p:pRg st="5" end="5"/>
                                            </p:txEl>
                                          </p:spTgt>
                                        </p:tgtEl>
                                        <p:attrNameLst>
                                          <p:attrName>style.visibility</p:attrName>
                                        </p:attrNameLst>
                                      </p:cBhvr>
                                      <p:to>
                                        <p:strVal val="visible"/>
                                      </p:to>
                                    </p:set>
                                  </p:childTnLst>
                                </p:cTn>
                              </p:par>
                              <p:par>
                                <p:cTn id="1429" nodeType="withEffect" fill="hold" presetClass="entr" presetID="1">
                                  <p:stCondLst>
                                    <p:cond delay="0"/>
                                  </p:stCondLst>
                                  <p:childTnLst>
                                    <p:set>
                                      <p:cBhvr>
                                        <p:cTn id="1430" dur="1" fill="hold">
                                          <p:stCondLst>
                                            <p:cond delay="0"/>
                                          </p:stCondLst>
                                        </p:cTn>
                                        <p:tgtEl>
                                          <p:spTgt spid="418">
                                            <p:txEl>
                                              <p:pRg st="6" end="6"/>
                                            </p:txEl>
                                          </p:spTgt>
                                        </p:tgtEl>
                                        <p:attrNameLst>
                                          <p:attrName>style.visibility</p:attrName>
                                        </p:attrNameLst>
                                      </p:cBhvr>
                                      <p:to>
                                        <p:strVal val="visible"/>
                                      </p:to>
                                    </p:set>
                                  </p:childTnLst>
                                </p:cTn>
                              </p:par>
                              <p:par>
                                <p:cTn id="1431" nodeType="withEffect" fill="hold" presetClass="entr" presetID="1">
                                  <p:stCondLst>
                                    <p:cond delay="0"/>
                                  </p:stCondLst>
                                  <p:childTnLst>
                                    <p:set>
                                      <p:cBhvr>
                                        <p:cTn id="1432" dur="1" fill="hold">
                                          <p:stCondLst>
                                            <p:cond delay="0"/>
                                          </p:stCondLst>
                                        </p:cTn>
                                        <p:tgtEl>
                                          <p:spTgt spid="41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c</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o</a:t>
            </a:r>
            <a:r>
              <a:rPr b="0" lang="en-US" sz="3600" spc="-60" strike="noStrike" cap="all">
                <a:solidFill>
                  <a:srgbClr val="d1282e"/>
                </a:solidFill>
                <a:latin typeface="Arial Black"/>
              </a:rPr>
              <a:t>r</a:t>
            </a:r>
            <a:r>
              <a:rPr b="0" lang="en-US" sz="3600" spc="-60" strike="noStrike" cap="all">
                <a:solidFill>
                  <a:srgbClr val="d1282e"/>
                </a:solidFill>
                <a:latin typeface="Arial Black"/>
              </a:rPr>
              <a:t> </a:t>
            </a:r>
            <a:r>
              <a:rPr b="0" lang="en-US" sz="3600" spc="-60" strike="noStrike" cap="all">
                <a:solidFill>
                  <a:srgbClr val="d1282e"/>
                </a:solidFill>
                <a:latin typeface="Arial Black"/>
              </a:rPr>
              <a:t>t</a:t>
            </a:r>
            <a:r>
              <a:rPr b="0" lang="en-US" sz="3600" spc="-60" strike="noStrike" cap="all">
                <a:solidFill>
                  <a:srgbClr val="d1282e"/>
                </a:solidFill>
                <a:latin typeface="Arial Black"/>
              </a:rPr>
              <a:t>o</a:t>
            </a:r>
            <a:r>
              <a:rPr b="0" lang="en-US" sz="3600" spc="-60" strike="noStrike" cap="all">
                <a:solidFill>
                  <a:srgbClr val="d1282e"/>
                </a:solidFill>
                <a:latin typeface="Arial Black"/>
              </a:rPr>
              <a:t> </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15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Turing’s Imitation Game [1950]:</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Person A and Person B go into separate rooms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Guests send questions in, read questions that come out </a:t>
            </a:r>
            <a:r>
              <a:rPr b="0" lang="en-US" sz="2000" spc="-1" strike="noStrike">
                <a:solidFill>
                  <a:srgbClr val="000000"/>
                </a:solidFill>
                <a:latin typeface="Arial"/>
              </a:rPr>
              <a:t>– but they are not told who sent the answers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Person A (B) wants to convince group that she is Person B (A)</a:t>
            </a:r>
            <a:endParaRPr b="1" lang="en-US" sz="2000" spc="-1" strike="noStrike">
              <a:solidFill>
                <a:srgbClr val="000000"/>
              </a:solidFill>
              <a:latin typeface="Arial"/>
            </a:endParaRPr>
          </a:p>
        </p:txBody>
      </p:sp>
      <p:sp>
        <p:nvSpPr>
          <p:cNvPr id="159" name="Rounded Rectangle 8"/>
          <p:cNvSpPr/>
          <p:nvPr/>
        </p:nvSpPr>
        <p:spPr>
          <a:xfrm>
            <a:off x="609480" y="3921840"/>
            <a:ext cx="10972440" cy="243216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ial"/>
              </a:rPr>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endParaRPr b="0" lang="en-US" sz="2400" spc="-1" strike="noStrike">
              <a:latin typeface="Arial"/>
            </a:endParaRPr>
          </a:p>
        </p:txBody>
      </p:sp>
      <p:sp>
        <p:nvSpPr>
          <p:cNvPr id="4" name="PlaceHolder 3"/>
          <p:cNvSpPr>
            <a:spLocks noGrp="1"/>
          </p:cNvSpPr>
          <p:nvPr>
            <p:ph type="sldNum" idx="6"/>
          </p:nvPr>
        </p:nvSpPr>
        <p:spPr/>
        <p:txBody>
          <a:bodyPr/>
          <a:p>
            <a:fld id="{38E659AD-9DBA-4781-BC0E-8F7E3C7E8FAD}" type="slidenum">
              <a:t>6</a:t>
            </a:fld>
          </a:p>
        </p:txBody>
      </p:sp>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Shared intuition</a:t>
            </a:r>
            <a:endParaRPr b="0" lang="en-US" sz="3600" spc="-1" strike="noStrike">
              <a:solidFill>
                <a:srgbClr val="000000"/>
              </a:solidFill>
              <a:latin typeface="Arial"/>
            </a:endParaRPr>
          </a:p>
        </p:txBody>
      </p:sp>
      <p:sp>
        <p:nvSpPr>
          <p:cNvPr id="42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Model the meaning of a word by </a:t>
            </a:r>
            <a:r>
              <a:rPr b="1" lang="en-US" sz="2000" spc="-1" strike="noStrike">
                <a:solidFill>
                  <a:srgbClr val="d1282e"/>
                </a:solidFill>
                <a:latin typeface="Arial"/>
              </a:rPr>
              <a:t>embedding</a:t>
            </a:r>
            <a:r>
              <a:rPr b="1" lang="en-US" sz="2000" spc="-1" strike="noStrike">
                <a:solidFill>
                  <a:srgbClr val="000000"/>
                </a:solidFill>
                <a:latin typeface="Arial"/>
              </a:rPr>
              <a:t> in a vector space.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 meaning of a word is a vector of numbers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Vector models are also called “embeddings”.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Contrast: word meaning is represented in many computational linguistic applications by a vocabulary index (“word number 545”)</a:t>
            </a:r>
            <a:endParaRPr b="1" lang="en-US" sz="2000" spc="-1" strike="noStrike">
              <a:solidFill>
                <a:srgbClr val="000000"/>
              </a:solidFill>
              <a:latin typeface="Arial"/>
            </a:endParaRPr>
          </a:p>
        </p:txBody>
      </p:sp>
      <p:sp>
        <p:nvSpPr>
          <p:cNvPr id="422" name="TextBox 5"/>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A1767899-EE74-45C5-9B6F-68204A1500FB}" type="slidenum">
              <a:t>60</a:t>
            </a:fld>
          </a:p>
        </p:txBody>
      </p:sp>
    </p:spTree>
  </p:cSld>
  <mc:AlternateContent>
    <mc:Choice Requires="p14">
      <p:transition spd="slow" p14:dur="2000"/>
    </mc:Choice>
    <mc:Fallback>
      <p:transition spd="slow"/>
    </mc:Fallback>
  </mc:AlternateContent>
  <p:timing>
    <p:tnLst>
      <p:par>
        <p:cTn id="1433" dur="indefinite" restart="never" nodeType="tmRoot">
          <p:childTnLst>
            <p:seq>
              <p:cTn id="1434" dur="indefinite" nodeType="mainSeq">
                <p:childTnLst>
                  <p:par>
                    <p:cTn id="1435" fill="hold">
                      <p:stCondLst>
                        <p:cond delay="indefinite"/>
                      </p:stCondLst>
                      <p:childTnLst>
                        <p:par>
                          <p:cTn id="1436" fill="hold">
                            <p:stCondLst>
                              <p:cond delay="0"/>
                            </p:stCondLst>
                            <p:childTnLst>
                              <p:par>
                                <p:cTn id="1437" nodeType="clickEffect" fill="hold" presetClass="entr" presetID="1">
                                  <p:stCondLst>
                                    <p:cond delay="0"/>
                                  </p:stCondLst>
                                  <p:childTnLst>
                                    <p:set>
                                      <p:cBhvr>
                                        <p:cTn id="1438"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1439" fill="hold">
                      <p:stCondLst>
                        <p:cond delay="indefinite"/>
                      </p:stCondLst>
                      <p:childTnLst>
                        <p:par>
                          <p:cTn id="1440" fill="hold">
                            <p:stCondLst>
                              <p:cond delay="0"/>
                            </p:stCondLst>
                            <p:childTnLst>
                              <p:par>
                                <p:cTn id="1441" nodeType="clickEffect" fill="hold" presetClass="entr" presetID="1">
                                  <p:stCondLst>
                                    <p:cond delay="0"/>
                                  </p:stCondLst>
                                  <p:childTnLst>
                                    <p:set>
                                      <p:cBhvr>
                                        <p:cTn id="1442" dur="1" fill="hold">
                                          <p:stCondLst>
                                            <p:cond delay="0"/>
                                          </p:stCondLst>
                                        </p:cTn>
                                        <p:tgtEl>
                                          <p:spTgt spid="421">
                                            <p:txEl>
                                              <p:pRg st="1" end="1"/>
                                            </p:txEl>
                                          </p:spTgt>
                                        </p:tgtEl>
                                        <p:attrNameLst>
                                          <p:attrName>style.visibility</p:attrName>
                                        </p:attrNameLst>
                                      </p:cBhvr>
                                      <p:to>
                                        <p:strVal val="visible"/>
                                      </p:to>
                                    </p:set>
                                  </p:childTnLst>
                                </p:cTn>
                              </p:par>
                              <p:par>
                                <p:cTn id="1443" nodeType="withEffect" fill="hold" presetClass="entr" presetID="1">
                                  <p:stCondLst>
                                    <p:cond delay="0"/>
                                  </p:stCondLst>
                                  <p:childTnLst>
                                    <p:set>
                                      <p:cBhvr>
                                        <p:cTn id="144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445" fill="hold">
                      <p:stCondLst>
                        <p:cond delay="indefinite"/>
                      </p:stCondLst>
                      <p:childTnLst>
                        <p:par>
                          <p:cTn id="1446" fill="hold">
                            <p:stCondLst>
                              <p:cond delay="0"/>
                            </p:stCondLst>
                            <p:childTnLst>
                              <p:par>
                                <p:cTn id="1447" nodeType="clickEffect" fill="hold" presetClass="entr" presetID="1">
                                  <p:stCondLst>
                                    <p:cond delay="0"/>
                                  </p:stCondLst>
                                  <p:childTnLst>
                                    <p:set>
                                      <p:cBhvr>
                                        <p:cTn id="144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23" name="Object 7"/>
          <p:cNvGraphicFramePr/>
          <p:nvPr/>
        </p:nvGraphicFramePr>
        <p:xfrm>
          <a:off x="1600200" y="3360600"/>
          <a:ext cx="6662520" cy="1744200"/>
        </p:xfrm>
        <a:graphic>
          <a:graphicData uri="http://schemas.openxmlformats.org/presentationml/2006/ole">
            <p:oleObj progId="Excel.Sheet.12" r:id="rId1" spid="">
              <p:embed/>
              <p:pic>
                <p:nvPicPr>
                  <p:cNvPr id="424" name="Object 7" descr=""/>
                  <p:cNvPicPr/>
                  <p:nvPr/>
                </p:nvPicPr>
                <p:blipFill>
                  <a:blip r:embed="rId2"/>
                  <a:stretch/>
                </p:blipFill>
                <p:spPr>
                  <a:xfrm>
                    <a:off x="1600200" y="3360600"/>
                    <a:ext cx="6662520" cy="1744200"/>
                  </a:xfrm>
                  <a:prstGeom prst="rect">
                    <a:avLst/>
                  </a:prstGeom>
                  <a:ln w="0">
                    <a:noFill/>
                  </a:ln>
                </p:spPr>
              </p:pic>
            </p:oleObj>
          </a:graphicData>
        </a:graphic>
      </p:graphicFrame>
      <p:sp>
        <p:nvSpPr>
          <p:cNvPr id="42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Reminder: Term-document matrix</a:t>
            </a:r>
            <a:endParaRPr b="0" lang="en-US" sz="3600" spc="-1" strike="noStrike">
              <a:solidFill>
                <a:srgbClr val="000000"/>
              </a:solidFill>
              <a:latin typeface="Arial"/>
            </a:endParaRPr>
          </a:p>
        </p:txBody>
      </p:sp>
      <p:sp>
        <p:nvSpPr>
          <p:cNvPr id="42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Each cell: count of term t in a document d:  tf</a:t>
            </a:r>
            <a:r>
              <a:rPr b="1" lang="en-US" sz="2000" spc="-1" strike="noStrike" baseline="-25000">
                <a:solidFill>
                  <a:srgbClr val="000000"/>
                </a:solidFill>
                <a:latin typeface="Arial"/>
              </a:rPr>
              <a:t>t,d</a:t>
            </a:r>
            <a:r>
              <a:rPr b="1" lang="en-US" sz="2000" spc="-1" strike="noStrike">
                <a:solidFill>
                  <a:srgbClr val="000000"/>
                </a:solidFill>
                <a:latin typeface="Arial"/>
              </a:rPr>
              <a:t>: </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Each document is a count vector in ℕ</a:t>
            </a:r>
            <a:r>
              <a:rPr b="0" lang="en-US" sz="2000" spc="-1" strike="noStrike" baseline="30000">
                <a:solidFill>
                  <a:srgbClr val="000000"/>
                </a:solidFill>
                <a:latin typeface="Arial"/>
              </a:rPr>
              <a:t>v</a:t>
            </a:r>
            <a:r>
              <a:rPr b="0" lang="en-US" sz="2000" spc="-1" strike="noStrike">
                <a:solidFill>
                  <a:srgbClr val="000000"/>
                </a:solidFill>
                <a:latin typeface="Arial"/>
              </a:rPr>
              <a:t>: a column below </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27" name="Rectangle 4"/>
          <p:cNvSpPr/>
          <p:nvPr/>
        </p:nvSpPr>
        <p:spPr>
          <a:xfrm>
            <a:off x="3547440" y="3657600"/>
            <a:ext cx="440640" cy="1523520"/>
          </a:xfrm>
          <a:prstGeom prst="rect">
            <a:avLst/>
          </a:prstGeom>
          <a:noFill/>
          <a:ln w="9525">
            <a:solidFill>
              <a:srgbClr val="ff0000"/>
            </a:solidFill>
            <a:miter/>
          </a:ln>
        </p:spPr>
        <p:style>
          <a:lnRef idx="0"/>
          <a:fillRef idx="0"/>
          <a:effectRef idx="0"/>
          <a:fontRef idx="minor"/>
        </p:style>
      </p:sp>
      <p:sp>
        <p:nvSpPr>
          <p:cNvPr id="428" name="Rectangle 5"/>
          <p:cNvSpPr/>
          <p:nvPr/>
        </p:nvSpPr>
        <p:spPr>
          <a:xfrm>
            <a:off x="4791960" y="2218320"/>
            <a:ext cx="1472760" cy="354960"/>
          </a:xfrm>
          <a:prstGeom prst="rect">
            <a:avLst/>
          </a:prstGeom>
          <a:noFill/>
          <a:ln w="9525">
            <a:solidFill>
              <a:srgbClr val="ff0000"/>
            </a:solidFill>
            <a:miter/>
          </a:ln>
        </p:spPr>
        <p:style>
          <a:lnRef idx="0"/>
          <a:fillRef idx="0"/>
          <a:effectRef idx="0"/>
          <a:fontRef idx="minor"/>
        </p:style>
      </p:sp>
      <p:sp>
        <p:nvSpPr>
          <p:cNvPr id="429" name="TextBox 8"/>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30" name="" descr=""/>
          <p:cNvPicPr/>
          <p:nvPr/>
        </p:nvPicPr>
        <p:blipFill>
          <a:blip r:embed="rId3"/>
          <a:stretch/>
        </p:blipFill>
        <p:spPr>
          <a:xfrm>
            <a:off x="1600200" y="3352680"/>
            <a:ext cx="6654960" cy="1739880"/>
          </a:xfrm>
          <a:prstGeom prst="rect">
            <a:avLst/>
          </a:prstGeom>
          <a:ln w="0">
            <a:noFill/>
          </a:ln>
        </p:spPr>
      </p:pic>
      <p:sp>
        <p:nvSpPr>
          <p:cNvPr id="4" name="PlaceHolder 3"/>
          <p:cNvSpPr>
            <a:spLocks noGrp="1"/>
          </p:cNvSpPr>
          <p:nvPr>
            <p:ph type="sldNum" idx="6"/>
          </p:nvPr>
        </p:nvSpPr>
        <p:spPr/>
        <p:txBody>
          <a:bodyPr/>
          <a:p>
            <a:fld id="{DBF941BC-CF09-4844-9257-A533986E9C00}" type="slidenum">
              <a:t>61</a:t>
            </a:fld>
          </a:p>
        </p:txBody>
      </p:sp>
    </p:spTree>
  </p:cSld>
  <mc:AlternateContent>
    <mc:Choice Requires="p14">
      <p:transition spd="slow" p14:dur="2000"/>
    </mc:Choice>
    <mc:Fallback>
      <p:transition spd="slow"/>
    </mc:Fallback>
  </mc:AlternateContent>
  <p:timing>
    <p:tnLst>
      <p:par>
        <p:cTn id="1449" dur="indefinite" restart="never" nodeType="tmRoot">
          <p:childTnLst>
            <p:seq>
              <p:cTn id="1450" dur="indefinite" nodeType="mainSeq">
                <p:childTnLst>
                  <p:par>
                    <p:cTn id="1451" fill="hold">
                      <p:stCondLst>
                        <p:cond delay="indefinite"/>
                      </p:stCondLst>
                      <p:childTnLst>
                        <p:par>
                          <p:cTn id="1452" fill="hold">
                            <p:stCondLst>
                              <p:cond delay="0"/>
                            </p:stCondLst>
                            <p:childTnLst>
                              <p:par>
                                <p:cTn id="1453" nodeType="clickEffect" fill="hold" presetClass="entr" presetID="1">
                                  <p:stCondLst>
                                    <p:cond delay="0"/>
                                  </p:stCondLst>
                                  <p:childTnLst>
                                    <p:set>
                                      <p:cBhvr>
                                        <p:cTn id="1454" dur="1" fill="hold">
                                          <p:stCondLst>
                                            <p:cond delay="0"/>
                                          </p:stCondLst>
                                        </p:cTn>
                                        <p:tgtEl>
                                          <p:spTgt spid="427"/>
                                        </p:tgtEl>
                                        <p:attrNameLst>
                                          <p:attrName>style.visibility</p:attrName>
                                        </p:attrNameLst>
                                      </p:cBhvr>
                                      <p:to>
                                        <p:strVal val="visible"/>
                                      </p:to>
                                    </p:set>
                                  </p:childTnLst>
                                </p:cTn>
                              </p:par>
                              <p:par>
                                <p:cTn id="1455" nodeType="withEffect" fill="hold" presetClass="entr" presetID="1">
                                  <p:stCondLst>
                                    <p:cond delay="0"/>
                                  </p:stCondLst>
                                  <p:childTnLst>
                                    <p:set>
                                      <p:cBhvr>
                                        <p:cTn id="1456"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Reminder: Term-document matrix</a:t>
            </a:r>
            <a:endParaRPr b="0" lang="en-US" sz="3600" spc="-1" strike="noStrike">
              <a:solidFill>
                <a:srgbClr val="000000"/>
              </a:solidFill>
              <a:latin typeface="Arial"/>
            </a:endParaRPr>
          </a:p>
        </p:txBody>
      </p:sp>
      <p:sp>
        <p:nvSpPr>
          <p:cNvPr id="43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Two documents are similar if their vectors are similar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33" name="Rectangle 4"/>
          <p:cNvSpPr/>
          <p:nvPr/>
        </p:nvSpPr>
        <p:spPr>
          <a:xfrm>
            <a:off x="6781680" y="3276720"/>
            <a:ext cx="440640" cy="1447560"/>
          </a:xfrm>
          <a:prstGeom prst="rect">
            <a:avLst/>
          </a:prstGeom>
          <a:noFill/>
          <a:ln w="9525">
            <a:solidFill>
              <a:srgbClr val="ff0000"/>
            </a:solidFill>
            <a:miter/>
          </a:ln>
        </p:spPr>
        <p:style>
          <a:lnRef idx="0"/>
          <a:fillRef idx="0"/>
          <a:effectRef idx="0"/>
          <a:fontRef idx="minor"/>
        </p:style>
      </p:sp>
      <p:sp>
        <p:nvSpPr>
          <p:cNvPr id="434" name="Rectangle 4"/>
          <p:cNvSpPr/>
          <p:nvPr/>
        </p:nvSpPr>
        <p:spPr>
          <a:xfrm>
            <a:off x="7924680" y="3276720"/>
            <a:ext cx="440640" cy="1447560"/>
          </a:xfrm>
          <a:prstGeom prst="rect">
            <a:avLst/>
          </a:prstGeom>
          <a:noFill/>
          <a:ln w="9525">
            <a:solidFill>
              <a:srgbClr val="ff0000"/>
            </a:solidFill>
            <a:miter/>
          </a:ln>
        </p:spPr>
        <p:style>
          <a:lnRef idx="0"/>
          <a:fillRef idx="0"/>
          <a:effectRef idx="0"/>
          <a:fontRef idx="minor"/>
        </p:style>
      </p:sp>
      <p:graphicFrame>
        <p:nvGraphicFramePr>
          <p:cNvPr id="435" name="Object 8"/>
          <p:cNvGraphicFramePr/>
          <p:nvPr/>
        </p:nvGraphicFramePr>
        <p:xfrm>
          <a:off x="1676520" y="2895480"/>
          <a:ext cx="6662520" cy="1744200"/>
        </p:xfrm>
        <a:graphic>
          <a:graphicData uri="http://schemas.openxmlformats.org/presentationml/2006/ole">
            <p:oleObj progId="Excel.Sheet.12" r:id="rId1" spid="">
              <p:embed/>
              <p:pic>
                <p:nvPicPr>
                  <p:cNvPr id="436" name="Object 8" descr=""/>
                  <p:cNvPicPr/>
                  <p:nvPr/>
                </p:nvPicPr>
                <p:blipFill>
                  <a:blip r:embed="rId2"/>
                  <a:stretch/>
                </p:blipFill>
                <p:spPr>
                  <a:xfrm>
                    <a:off x="1676520" y="2895480"/>
                    <a:ext cx="6662520" cy="1744200"/>
                  </a:xfrm>
                  <a:prstGeom prst="rect">
                    <a:avLst/>
                  </a:prstGeom>
                  <a:ln w="0">
                    <a:noFill/>
                  </a:ln>
                </p:spPr>
              </p:pic>
            </p:oleObj>
          </a:graphicData>
        </a:graphic>
      </p:graphicFrame>
      <p:sp>
        <p:nvSpPr>
          <p:cNvPr id="437" name="TextBox 9"/>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38" name="" descr=""/>
          <p:cNvPicPr/>
          <p:nvPr/>
        </p:nvPicPr>
        <p:blipFill>
          <a:blip r:embed="rId3"/>
          <a:stretch/>
        </p:blipFill>
        <p:spPr>
          <a:xfrm>
            <a:off x="1676520" y="2895480"/>
            <a:ext cx="6654960" cy="1739880"/>
          </a:xfrm>
          <a:prstGeom prst="rect">
            <a:avLst/>
          </a:prstGeom>
          <a:ln w="0">
            <a:noFill/>
          </a:ln>
        </p:spPr>
      </p:pic>
      <p:sp>
        <p:nvSpPr>
          <p:cNvPr id="4" name="PlaceHolder 3"/>
          <p:cNvSpPr>
            <a:spLocks noGrp="1"/>
          </p:cNvSpPr>
          <p:nvPr>
            <p:ph type="sldNum" idx="6"/>
          </p:nvPr>
        </p:nvSpPr>
        <p:spPr/>
        <p:txBody>
          <a:bodyPr/>
          <a:p>
            <a:fld id="{BC688799-03A1-499B-8E84-E1DF22591A40}" type="slidenum">
              <a:t>62</a:t>
            </a:fld>
          </a:p>
        </p:txBody>
      </p:sp>
    </p:spTree>
  </p:cSld>
  <mc:AlternateContent>
    <mc:Choice Requires="p14">
      <p:transition spd="slow" p14:dur="2000"/>
    </mc:Choice>
    <mc:Fallback>
      <p:transition spd="slow"/>
    </mc:Fallback>
  </mc:AlternateContent>
  <p:timing>
    <p:tnLst>
      <p:par>
        <p:cTn id="1457" dur="indefinite" restart="never" nodeType="tmRoot">
          <p:childTnLst>
            <p:seq>
              <p:cTn id="1458" dur="indefinite" nodeType="mainSeq">
                <p:childTnLst>
                  <p:par>
                    <p:cTn id="1459" fill="hold">
                      <p:stCondLst>
                        <p:cond delay="indefinite"/>
                      </p:stCondLst>
                      <p:childTnLst>
                        <p:par>
                          <p:cTn id="1460" fill="hold">
                            <p:stCondLst>
                              <p:cond delay="0"/>
                            </p:stCondLst>
                            <p:childTnLst>
                              <p:par>
                                <p:cTn id="1461" nodeType="clickEffect" fill="hold" presetClass="entr" presetID="1">
                                  <p:stCondLst>
                                    <p:cond delay="0"/>
                                  </p:stCondLst>
                                  <p:childTnLst>
                                    <p:set>
                                      <p:cBhvr>
                                        <p:cTn id="1462" dur="1" fill="hold">
                                          <p:stCondLst>
                                            <p:cond delay="0"/>
                                          </p:stCondLst>
                                        </p:cTn>
                                        <p:tgtEl>
                                          <p:spTgt spid="433"/>
                                        </p:tgtEl>
                                        <p:attrNameLst>
                                          <p:attrName>style.visibility</p:attrName>
                                        </p:attrNameLst>
                                      </p:cBhvr>
                                      <p:to>
                                        <p:strVal val="visible"/>
                                      </p:to>
                                    </p:set>
                                  </p:childTnLst>
                                </p:cTn>
                              </p:par>
                            </p:childTnLst>
                          </p:cTn>
                        </p:par>
                      </p:childTnLst>
                    </p:cTn>
                  </p:par>
                  <p:par>
                    <p:cTn id="1463" fill="hold">
                      <p:stCondLst>
                        <p:cond delay="indefinite"/>
                      </p:stCondLst>
                      <p:childTnLst>
                        <p:par>
                          <p:cTn id="1464" fill="hold">
                            <p:stCondLst>
                              <p:cond delay="0"/>
                            </p:stCondLst>
                            <p:childTnLst>
                              <p:par>
                                <p:cTn id="1465" nodeType="clickEffect" fill="hold" presetClass="entr" presetID="1">
                                  <p:stCondLst>
                                    <p:cond delay="0"/>
                                  </p:stCondLst>
                                  <p:childTnLst>
                                    <p:set>
                                      <p:cBhvr>
                                        <p:cTn id="1466"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The words in a term-document matrix</a:t>
            </a:r>
            <a:endParaRPr b="0" lang="en-US" sz="3600" spc="-1" strike="noStrike">
              <a:solidFill>
                <a:srgbClr val="000000"/>
              </a:solidFill>
              <a:latin typeface="Arial"/>
            </a:endParaRPr>
          </a:p>
        </p:txBody>
      </p:sp>
      <p:sp>
        <p:nvSpPr>
          <p:cNvPr id="44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Each word is a count vector in ℕ</a:t>
            </a:r>
            <a:r>
              <a:rPr b="1" lang="en-US" sz="2000" spc="-1" strike="noStrike" baseline="30000">
                <a:solidFill>
                  <a:srgbClr val="000000"/>
                </a:solidFill>
                <a:latin typeface="Arial"/>
              </a:rPr>
              <a:t>D</a:t>
            </a:r>
            <a:r>
              <a:rPr b="1" lang="en-US" sz="2000" spc="-1" strike="noStrike">
                <a:solidFill>
                  <a:srgbClr val="000000"/>
                </a:solidFill>
                <a:latin typeface="Arial"/>
              </a:rPr>
              <a:t>: a row below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41" name="Rectangle 4"/>
          <p:cNvSpPr/>
          <p:nvPr/>
        </p:nvSpPr>
        <p:spPr>
          <a:xfrm rot="16200000">
            <a:off x="5757120" y="1634760"/>
            <a:ext cx="296280" cy="4952520"/>
          </a:xfrm>
          <a:prstGeom prst="rect">
            <a:avLst/>
          </a:prstGeom>
          <a:noFill/>
          <a:ln w="9525">
            <a:solidFill>
              <a:srgbClr val="ff0000"/>
            </a:solidFill>
            <a:miter/>
          </a:ln>
        </p:spPr>
        <p:style>
          <a:lnRef idx="0"/>
          <a:fillRef idx="0"/>
          <a:effectRef idx="0"/>
          <a:fontRef idx="minor"/>
        </p:style>
      </p:sp>
      <p:sp>
        <p:nvSpPr>
          <p:cNvPr id="442" name="Rectangle 5"/>
          <p:cNvSpPr/>
          <p:nvPr/>
        </p:nvSpPr>
        <p:spPr>
          <a:xfrm>
            <a:off x="3883320" y="1758240"/>
            <a:ext cx="1610280" cy="397440"/>
          </a:xfrm>
          <a:prstGeom prst="rect">
            <a:avLst/>
          </a:prstGeom>
          <a:noFill/>
          <a:ln w="9525">
            <a:solidFill>
              <a:srgbClr val="ff0000"/>
            </a:solidFill>
            <a:miter/>
          </a:ln>
        </p:spPr>
        <p:style>
          <a:lnRef idx="0"/>
          <a:fillRef idx="0"/>
          <a:effectRef idx="0"/>
          <a:fontRef idx="minor"/>
        </p:style>
      </p:sp>
      <p:graphicFrame>
        <p:nvGraphicFramePr>
          <p:cNvPr id="443" name="Object 7"/>
          <p:cNvGraphicFramePr/>
          <p:nvPr/>
        </p:nvGraphicFramePr>
        <p:xfrm>
          <a:off x="1676520" y="2895480"/>
          <a:ext cx="6662520" cy="1744200"/>
        </p:xfrm>
        <a:graphic>
          <a:graphicData uri="http://schemas.openxmlformats.org/presentationml/2006/ole">
            <p:oleObj progId="Excel.Sheet.12" r:id="rId1" spid="">
              <p:embed/>
              <p:pic>
                <p:nvPicPr>
                  <p:cNvPr id="444" name="Object 7" descr=""/>
                  <p:cNvPicPr/>
                  <p:nvPr/>
                </p:nvPicPr>
                <p:blipFill>
                  <a:blip r:embed="rId2"/>
                  <a:stretch/>
                </p:blipFill>
                <p:spPr>
                  <a:xfrm>
                    <a:off x="1676520" y="2895480"/>
                    <a:ext cx="6662520" cy="1744200"/>
                  </a:xfrm>
                  <a:prstGeom prst="rect">
                    <a:avLst/>
                  </a:prstGeom>
                  <a:ln w="0">
                    <a:noFill/>
                  </a:ln>
                </p:spPr>
              </p:pic>
            </p:oleObj>
          </a:graphicData>
        </a:graphic>
      </p:graphicFrame>
      <p:sp>
        <p:nvSpPr>
          <p:cNvPr id="445" name="TextBox 8"/>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46" name="" descr=""/>
          <p:cNvPicPr/>
          <p:nvPr/>
        </p:nvPicPr>
        <p:blipFill>
          <a:blip r:embed="rId3"/>
          <a:stretch/>
        </p:blipFill>
        <p:spPr>
          <a:xfrm>
            <a:off x="1676520" y="2895480"/>
            <a:ext cx="6654960" cy="1739880"/>
          </a:xfrm>
          <a:prstGeom prst="rect">
            <a:avLst/>
          </a:prstGeom>
          <a:ln w="0">
            <a:noFill/>
          </a:ln>
        </p:spPr>
      </p:pic>
      <p:sp>
        <p:nvSpPr>
          <p:cNvPr id="4" name="PlaceHolder 3"/>
          <p:cNvSpPr>
            <a:spLocks noGrp="1"/>
          </p:cNvSpPr>
          <p:nvPr>
            <p:ph type="sldNum" idx="6"/>
          </p:nvPr>
        </p:nvSpPr>
        <p:spPr/>
        <p:txBody>
          <a:bodyPr/>
          <a:p>
            <a:fld id="{A4889125-14B4-460E-8D33-79CC5E9A9059}" type="slidenum">
              <a:t>63</a:t>
            </a:fld>
          </a:p>
        </p:txBody>
      </p:sp>
    </p:spTree>
  </p:cSld>
  <mc:AlternateContent>
    <mc:Choice Requires="p14">
      <p:transition spd="slow" p14:dur="2000"/>
    </mc:Choice>
    <mc:Fallback>
      <p:transition spd="slow"/>
    </mc:Fallback>
  </mc:AlternateContent>
  <p:timing>
    <p:tnLst>
      <p:par>
        <p:cTn id="1467" dur="indefinite" restart="never" nodeType="tmRoot">
          <p:childTnLst>
            <p:seq>
              <p:cTn id="1468" dur="indefinite" nodeType="mainSeq">
                <p:childTnLst>
                  <p:par>
                    <p:cTn id="1469" fill="hold">
                      <p:stCondLst>
                        <p:cond delay="indefinite"/>
                      </p:stCondLst>
                      <p:childTnLst>
                        <p:par>
                          <p:cTn id="1470" fill="hold">
                            <p:stCondLst>
                              <p:cond delay="0"/>
                            </p:stCondLst>
                            <p:childTnLst>
                              <p:par>
                                <p:cTn id="1471" nodeType="clickEffect" fill="hold" presetClass="entr" presetID="1">
                                  <p:stCondLst>
                                    <p:cond delay="0"/>
                                  </p:stCondLst>
                                  <p:childTnLst>
                                    <p:set>
                                      <p:cBhvr>
                                        <p:cTn id="1472" dur="1" fill="hold">
                                          <p:stCondLst>
                                            <p:cond delay="0"/>
                                          </p:stCondLst>
                                        </p:cTn>
                                        <p:tgtEl>
                                          <p:spTgt spid="441"/>
                                        </p:tgtEl>
                                        <p:attrNameLst>
                                          <p:attrName>style.visibility</p:attrName>
                                        </p:attrNameLst>
                                      </p:cBhvr>
                                      <p:to>
                                        <p:strVal val="visible"/>
                                      </p:to>
                                    </p:set>
                                  </p:childTnLst>
                                </p:cTn>
                              </p:par>
                              <p:par>
                                <p:cTn id="1473" nodeType="withEffect" fill="hold" presetClass="entr" presetID="1">
                                  <p:stCondLst>
                                    <p:cond delay="0"/>
                                  </p:stCondLst>
                                  <p:childTnLst>
                                    <p:set>
                                      <p:cBhvr>
                                        <p:cTn id="1474"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The words in a term-document matrix</a:t>
            </a:r>
            <a:endParaRPr b="0" lang="en-US" sz="3600" spc="-1" strike="noStrike">
              <a:solidFill>
                <a:srgbClr val="000000"/>
              </a:solidFill>
              <a:latin typeface="Arial"/>
            </a:endParaRPr>
          </a:p>
        </p:txBody>
      </p:sp>
      <p:sp>
        <p:nvSpPr>
          <p:cNvPr id="44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Two words are similar if their vectors are similar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graphicFrame>
        <p:nvGraphicFramePr>
          <p:cNvPr id="449" name="Object 4"/>
          <p:cNvGraphicFramePr/>
          <p:nvPr/>
        </p:nvGraphicFramePr>
        <p:xfrm>
          <a:off x="1676520" y="2895480"/>
          <a:ext cx="6662520" cy="1744200"/>
        </p:xfrm>
        <a:graphic>
          <a:graphicData uri="http://schemas.openxmlformats.org/presentationml/2006/ole">
            <p:oleObj progId="Excel.Sheet.12" r:id="rId1" spid="">
              <p:embed/>
              <p:pic>
                <p:nvPicPr>
                  <p:cNvPr id="450" name="Object 4" descr=""/>
                  <p:cNvPicPr/>
                  <p:nvPr/>
                </p:nvPicPr>
                <p:blipFill>
                  <a:blip r:embed="rId2"/>
                  <a:stretch/>
                </p:blipFill>
                <p:spPr>
                  <a:xfrm>
                    <a:off x="1676520" y="2895480"/>
                    <a:ext cx="6662520" cy="1744200"/>
                  </a:xfrm>
                  <a:prstGeom prst="rect">
                    <a:avLst/>
                  </a:prstGeom>
                  <a:ln w="0">
                    <a:noFill/>
                  </a:ln>
                </p:spPr>
              </p:pic>
            </p:oleObj>
          </a:graphicData>
        </a:graphic>
      </p:graphicFrame>
      <p:sp>
        <p:nvSpPr>
          <p:cNvPr id="451" name="Rectangle 4"/>
          <p:cNvSpPr/>
          <p:nvPr/>
        </p:nvSpPr>
        <p:spPr>
          <a:xfrm rot="16200000">
            <a:off x="5878800" y="2045880"/>
            <a:ext cx="304560" cy="4876560"/>
          </a:xfrm>
          <a:prstGeom prst="rect">
            <a:avLst/>
          </a:prstGeom>
          <a:noFill/>
          <a:ln w="9525">
            <a:solidFill>
              <a:srgbClr val="ff0000"/>
            </a:solidFill>
            <a:miter/>
          </a:ln>
        </p:spPr>
        <p:style>
          <a:lnRef idx="0"/>
          <a:fillRef idx="0"/>
          <a:effectRef idx="0"/>
          <a:fontRef idx="minor"/>
        </p:style>
      </p:sp>
      <p:sp>
        <p:nvSpPr>
          <p:cNvPr id="452" name="Rectangle 4"/>
          <p:cNvSpPr/>
          <p:nvPr/>
        </p:nvSpPr>
        <p:spPr>
          <a:xfrm rot="16200000">
            <a:off x="5867280" y="1676520"/>
            <a:ext cx="304560" cy="4876560"/>
          </a:xfrm>
          <a:prstGeom prst="rect">
            <a:avLst/>
          </a:prstGeom>
          <a:noFill/>
          <a:ln w="9525">
            <a:solidFill>
              <a:srgbClr val="ff0000"/>
            </a:solidFill>
            <a:miter/>
          </a:ln>
        </p:spPr>
        <p:style>
          <a:lnRef idx="0"/>
          <a:fillRef idx="0"/>
          <a:effectRef idx="0"/>
          <a:fontRef idx="minor"/>
        </p:style>
      </p:sp>
      <p:sp>
        <p:nvSpPr>
          <p:cNvPr id="453" name="TextBox 9"/>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54" name="" descr=""/>
          <p:cNvPicPr/>
          <p:nvPr/>
        </p:nvPicPr>
        <p:blipFill>
          <a:blip r:embed="rId3"/>
          <a:stretch/>
        </p:blipFill>
        <p:spPr>
          <a:xfrm>
            <a:off x="1676520" y="2895480"/>
            <a:ext cx="6654960" cy="1739880"/>
          </a:xfrm>
          <a:prstGeom prst="rect">
            <a:avLst/>
          </a:prstGeom>
          <a:ln w="0">
            <a:noFill/>
          </a:ln>
        </p:spPr>
      </p:pic>
      <p:sp>
        <p:nvSpPr>
          <p:cNvPr id="4" name="PlaceHolder 3"/>
          <p:cNvSpPr>
            <a:spLocks noGrp="1"/>
          </p:cNvSpPr>
          <p:nvPr>
            <p:ph type="sldNum" idx="6"/>
          </p:nvPr>
        </p:nvSpPr>
        <p:spPr/>
        <p:txBody>
          <a:bodyPr/>
          <a:p>
            <a:fld id="{DC583228-D73B-4A60-B323-051032A90B8E}" type="slidenum">
              <a:t>64</a:t>
            </a:fld>
          </a:p>
        </p:txBody>
      </p:sp>
    </p:spTree>
  </p:cSld>
  <mc:AlternateContent>
    <mc:Choice Requires="p14">
      <p:transition spd="slow" p14:dur="2000"/>
    </mc:Choice>
    <mc:Fallback>
      <p:transition spd="slow"/>
    </mc:Fallback>
  </mc:AlternateContent>
  <p:timing>
    <p:tnLst>
      <p:par>
        <p:cTn id="1475" dur="indefinite" restart="never" nodeType="tmRoot">
          <p:childTnLst>
            <p:seq>
              <p:cTn id="1476" dur="indefinite" nodeType="mainSeq">
                <p:childTnLst>
                  <p:par>
                    <p:cTn id="1477" fill="hold">
                      <p:stCondLst>
                        <p:cond delay="indefinite"/>
                      </p:stCondLst>
                      <p:childTnLst>
                        <p:par>
                          <p:cTn id="1478" fill="hold">
                            <p:stCondLst>
                              <p:cond delay="0"/>
                            </p:stCondLst>
                            <p:childTnLst>
                              <p:par>
                                <p:cTn id="1479" nodeType="clickEffect" fill="hold" presetClass="entr" presetID="1">
                                  <p:stCondLst>
                                    <p:cond delay="0"/>
                                  </p:stCondLst>
                                  <p:childTnLst>
                                    <p:set>
                                      <p:cBhvr>
                                        <p:cTn id="1480" dur="1" fill="hold">
                                          <p:stCondLst>
                                            <p:cond delay="0"/>
                                          </p:stCondLst>
                                        </p:cTn>
                                        <p:tgtEl>
                                          <p:spTgt spid="452"/>
                                        </p:tgtEl>
                                        <p:attrNameLst>
                                          <p:attrName>style.visibility</p:attrName>
                                        </p:attrNameLst>
                                      </p:cBhvr>
                                      <p:to>
                                        <p:strVal val="visible"/>
                                      </p:to>
                                    </p:set>
                                  </p:childTnLst>
                                </p:cTn>
                              </p:par>
                            </p:childTnLst>
                          </p:cTn>
                        </p:par>
                      </p:childTnLst>
                    </p:cTn>
                  </p:par>
                  <p:par>
                    <p:cTn id="1481" fill="hold">
                      <p:stCondLst>
                        <p:cond delay="indefinite"/>
                      </p:stCondLst>
                      <p:childTnLst>
                        <p:par>
                          <p:cTn id="1482" fill="hold">
                            <p:stCondLst>
                              <p:cond delay="0"/>
                            </p:stCondLst>
                            <p:childTnLst>
                              <p:par>
                                <p:cTn id="1483" nodeType="clickEffect" fill="hold" presetClass="entr" presetID="1">
                                  <p:stCondLst>
                                    <p:cond delay="0"/>
                                  </p:stCondLst>
                                  <p:childTnLst>
                                    <p:set>
                                      <p:cBhvr>
                                        <p:cTn id="1484"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5" name="Rectangle 9"/>
          <p:cNvSpPr/>
          <p:nvPr/>
        </p:nvSpPr>
        <p:spPr>
          <a:xfrm>
            <a:off x="6541920" y="3505320"/>
            <a:ext cx="609120" cy="609120"/>
          </a:xfrm>
          <a:prstGeom prst="rect">
            <a:avLst/>
          </a:prstGeom>
          <a:solidFill>
            <a:schemeClr val="tx2">
              <a:lumMod val="60000"/>
              <a:lumOff val="40000"/>
            </a:schemeClr>
          </a:solidFill>
          <a:ln w="9525">
            <a:noFill/>
          </a:ln>
        </p:spPr>
        <p:style>
          <a:lnRef idx="0"/>
          <a:fillRef idx="0"/>
          <a:effectRef idx="0"/>
          <a:fontRef idx="minor"/>
        </p:style>
      </p:sp>
      <p:sp>
        <p:nvSpPr>
          <p:cNvPr id="456" name="Rectangle 10"/>
          <p:cNvSpPr/>
          <p:nvPr/>
        </p:nvSpPr>
        <p:spPr>
          <a:xfrm>
            <a:off x="8142120" y="3505320"/>
            <a:ext cx="609120" cy="609120"/>
          </a:xfrm>
          <a:prstGeom prst="rect">
            <a:avLst/>
          </a:prstGeom>
          <a:solidFill>
            <a:schemeClr val="tx2">
              <a:lumMod val="60000"/>
              <a:lumOff val="40000"/>
            </a:schemeClr>
          </a:solidFill>
          <a:ln w="9525">
            <a:noFill/>
          </a:ln>
        </p:spPr>
        <p:style>
          <a:lnRef idx="0"/>
          <a:fillRef idx="0"/>
          <a:effectRef idx="0"/>
          <a:fontRef idx="minor"/>
        </p:style>
      </p:sp>
      <p:sp>
        <p:nvSpPr>
          <p:cNvPr id="457" name="Rectangle 11"/>
          <p:cNvSpPr/>
          <p:nvPr/>
        </p:nvSpPr>
        <p:spPr>
          <a:xfrm>
            <a:off x="4941720" y="4114800"/>
            <a:ext cx="1371240" cy="609120"/>
          </a:xfrm>
          <a:prstGeom prst="rect">
            <a:avLst/>
          </a:prstGeom>
          <a:solidFill>
            <a:schemeClr val="accent2">
              <a:lumMod val="40000"/>
              <a:lumOff val="60000"/>
            </a:schemeClr>
          </a:solidFill>
          <a:ln w="9525">
            <a:noFill/>
          </a:ln>
        </p:spPr>
        <p:style>
          <a:lnRef idx="0"/>
          <a:fillRef idx="0"/>
          <a:effectRef idx="0"/>
          <a:fontRef idx="minor"/>
        </p:style>
      </p:sp>
      <p:sp>
        <p:nvSpPr>
          <p:cNvPr id="458" name="Rectangle 12"/>
          <p:cNvSpPr/>
          <p:nvPr/>
        </p:nvSpPr>
        <p:spPr>
          <a:xfrm>
            <a:off x="7456320" y="4114800"/>
            <a:ext cx="609120" cy="609120"/>
          </a:xfrm>
          <a:prstGeom prst="rect">
            <a:avLst/>
          </a:prstGeom>
          <a:solidFill>
            <a:schemeClr val="accent2">
              <a:lumMod val="40000"/>
              <a:lumOff val="60000"/>
            </a:schemeClr>
          </a:solidFill>
          <a:ln w="9525">
            <a:noFill/>
          </a:ln>
        </p:spPr>
        <p:style>
          <a:lnRef idx="0"/>
          <a:fillRef idx="0"/>
          <a:effectRef idx="0"/>
          <a:fontRef idx="minor"/>
        </p:style>
      </p:sp>
      <p:sp>
        <p:nvSpPr>
          <p:cNvPr id="459"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Term-context matrix for word similarity</a:t>
            </a:r>
            <a:endParaRPr b="0" lang="en-US" sz="3600" spc="-1" strike="noStrike">
              <a:solidFill>
                <a:srgbClr val="000000"/>
              </a:solidFill>
              <a:latin typeface="Arial"/>
            </a:endParaRPr>
          </a:p>
        </p:txBody>
      </p:sp>
      <p:sp>
        <p:nvSpPr>
          <p:cNvPr id="46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Two words are similar in meaning if their context vectors are similar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61" name="Rectangle 4"/>
          <p:cNvSpPr/>
          <p:nvPr/>
        </p:nvSpPr>
        <p:spPr>
          <a:xfrm rot="16200000">
            <a:off x="6648120" y="1009800"/>
            <a:ext cx="304560" cy="5905080"/>
          </a:xfrm>
          <a:prstGeom prst="rect">
            <a:avLst/>
          </a:prstGeom>
          <a:noFill/>
          <a:ln w="9525">
            <a:solidFill>
              <a:srgbClr val="ff0000"/>
            </a:solidFill>
            <a:miter/>
          </a:ln>
        </p:spPr>
        <p:style>
          <a:lnRef idx="0"/>
          <a:fillRef idx="0"/>
          <a:effectRef idx="0"/>
          <a:fontRef idx="minor"/>
        </p:style>
      </p:sp>
      <p:sp>
        <p:nvSpPr>
          <p:cNvPr id="462" name="Rectangle 4"/>
          <p:cNvSpPr/>
          <p:nvPr/>
        </p:nvSpPr>
        <p:spPr>
          <a:xfrm rot="16200000">
            <a:off x="6636960" y="704880"/>
            <a:ext cx="304560" cy="5905080"/>
          </a:xfrm>
          <a:prstGeom prst="rect">
            <a:avLst/>
          </a:prstGeom>
          <a:noFill/>
          <a:ln w="9525">
            <a:solidFill>
              <a:srgbClr val="ff0000"/>
            </a:solidFill>
            <a:miter/>
          </a:ln>
        </p:spPr>
        <p:style>
          <a:lnRef idx="0"/>
          <a:fillRef idx="0"/>
          <a:effectRef idx="0"/>
          <a:fontRef idx="minor"/>
        </p:style>
      </p:sp>
      <p:graphicFrame>
        <p:nvGraphicFramePr>
          <p:cNvPr id="463" name="Object 6"/>
          <p:cNvGraphicFramePr/>
          <p:nvPr/>
        </p:nvGraphicFramePr>
        <p:xfrm>
          <a:off x="1589040" y="3124080"/>
          <a:ext cx="7987680" cy="4800240"/>
        </p:xfrm>
        <a:graphic>
          <a:graphicData uri="http://schemas.openxmlformats.org/presentationml/2006/ole">
            <p:oleObj progId="Excel.Sheet.12" r:id="rId1" spid="">
              <p:embed/>
              <p:pic>
                <p:nvPicPr>
                  <p:cNvPr id="464" name="Object 6" descr=""/>
                  <p:cNvPicPr/>
                  <p:nvPr/>
                </p:nvPicPr>
                <p:blipFill>
                  <a:blip r:embed="rId2"/>
                  <a:stretch/>
                </p:blipFill>
                <p:spPr>
                  <a:xfrm>
                    <a:off x="1589040" y="3124080"/>
                    <a:ext cx="7987680" cy="4800240"/>
                  </a:xfrm>
                  <a:prstGeom prst="rect">
                    <a:avLst/>
                  </a:prstGeom>
                  <a:ln w="0">
                    <a:noFill/>
                  </a:ln>
                </p:spPr>
              </p:pic>
            </p:oleObj>
          </a:graphicData>
        </a:graphic>
      </p:graphicFrame>
      <p:sp>
        <p:nvSpPr>
          <p:cNvPr id="465" name="TextBox 14"/>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66" name="" descr=""/>
          <p:cNvPicPr/>
          <p:nvPr/>
        </p:nvPicPr>
        <p:blipFill>
          <a:blip r:embed="rId3"/>
          <a:stretch/>
        </p:blipFill>
        <p:spPr>
          <a:xfrm>
            <a:off x="1587600" y="3124080"/>
            <a:ext cx="7975440" cy="4800600"/>
          </a:xfrm>
          <a:prstGeom prst="rect">
            <a:avLst/>
          </a:prstGeom>
          <a:ln w="0">
            <a:noFill/>
          </a:ln>
        </p:spPr>
      </p:pic>
      <p:sp>
        <p:nvSpPr>
          <p:cNvPr id="4" name="PlaceHolder 3"/>
          <p:cNvSpPr>
            <a:spLocks noGrp="1"/>
          </p:cNvSpPr>
          <p:nvPr>
            <p:ph type="sldNum" idx="6"/>
          </p:nvPr>
        </p:nvSpPr>
        <p:spPr/>
        <p:txBody>
          <a:bodyPr/>
          <a:p>
            <a:fld id="{79A5B9E7-D84A-40FB-8BC3-794540121B62}" type="slidenum">
              <a:t>65</a:t>
            </a:fld>
          </a:p>
        </p:txBody>
      </p:sp>
    </p:spTree>
  </p:cSld>
  <mc:AlternateContent>
    <mc:Choice Requires="p14">
      <p:transition spd="slow" p14:dur="2000"/>
    </mc:Choice>
    <mc:Fallback>
      <p:transition spd="slow"/>
    </mc:Fallback>
  </mc:AlternateContent>
  <p:timing>
    <p:tnLst>
      <p:par>
        <p:cTn id="1485" dur="indefinite" restart="never" nodeType="tmRoot">
          <p:childTnLst>
            <p:seq>
              <p:cTn id="1486" dur="indefinite" nodeType="mainSeq">
                <p:childTnLst>
                  <p:par>
                    <p:cTn id="1487" fill="hold">
                      <p:stCondLst>
                        <p:cond delay="indefinite"/>
                      </p:stCondLst>
                      <p:childTnLst>
                        <p:par>
                          <p:cTn id="1488" fill="hold">
                            <p:stCondLst>
                              <p:cond delay="0"/>
                            </p:stCondLst>
                            <p:childTnLst>
                              <p:par>
                                <p:cTn id="1489" nodeType="clickEffect" fill="hold" presetClass="entr" presetID="1">
                                  <p:stCondLst>
                                    <p:cond delay="0"/>
                                  </p:stCondLst>
                                  <p:childTnLst>
                                    <p:set>
                                      <p:cBhvr>
                                        <p:cTn id="1490" dur="1" fill="hold">
                                          <p:stCondLst>
                                            <p:cond delay="0"/>
                                          </p:stCondLst>
                                        </p:cTn>
                                        <p:tgtEl>
                                          <p:spTgt spid="462"/>
                                        </p:tgtEl>
                                        <p:attrNameLst>
                                          <p:attrName>style.visibility</p:attrName>
                                        </p:attrNameLst>
                                      </p:cBhvr>
                                      <p:to>
                                        <p:strVal val="visible"/>
                                      </p:to>
                                    </p:set>
                                  </p:childTnLst>
                                </p:cTn>
                              </p:par>
                            </p:childTnLst>
                          </p:cTn>
                        </p:par>
                      </p:childTnLst>
                    </p:cTn>
                  </p:par>
                  <p:par>
                    <p:cTn id="1491" fill="hold">
                      <p:stCondLst>
                        <p:cond delay="indefinite"/>
                      </p:stCondLst>
                      <p:childTnLst>
                        <p:par>
                          <p:cTn id="1492" fill="hold">
                            <p:stCondLst>
                              <p:cond delay="0"/>
                            </p:stCondLst>
                            <p:childTnLst>
                              <p:par>
                                <p:cTn id="1493" nodeType="clickEffect" fill="hold" presetClass="entr" presetID="1">
                                  <p:stCondLst>
                                    <p:cond delay="0"/>
                                  </p:stCondLst>
                                  <p:childTnLst>
                                    <p:set>
                                      <p:cBhvr>
                                        <p:cTn id="1494" dur="1" fill="hold">
                                          <p:stCondLst>
                                            <p:cond delay="0"/>
                                          </p:stCondLst>
                                        </p:cTn>
                                        <p:tgtEl>
                                          <p:spTgt spid="461"/>
                                        </p:tgtEl>
                                        <p:attrNameLst>
                                          <p:attrName>style.visibility</p:attrName>
                                        </p:attrNameLst>
                                      </p:cBhvr>
                                      <p:to>
                                        <p:strVal val="visible"/>
                                      </p:to>
                                    </p:set>
                                  </p:childTnLst>
                                </p:cTn>
                              </p:par>
                              <p:par>
                                <p:cTn id="1495" nodeType="withEffect" fill="hold" presetClass="entr" presetID="1">
                                  <p:stCondLst>
                                    <p:cond delay="0"/>
                                  </p:stCondLst>
                                  <p:childTnLst>
                                    <p:set>
                                      <p:cBhvr>
                                        <p:cTn id="1496" dur="1" fill="hold">
                                          <p:stCondLst>
                                            <p:cond delay="0"/>
                                          </p:stCondLst>
                                        </p:cTn>
                                        <p:tgtEl>
                                          <p:spTgt spid="461"/>
                                        </p:tgtEl>
                                        <p:attrNameLst>
                                          <p:attrName>style.visibility</p:attrName>
                                        </p:attrNameLst>
                                      </p:cBhvr>
                                      <p:to>
                                        <p:strVal val="visible"/>
                                      </p:to>
                                    </p:set>
                                  </p:childTnLst>
                                </p:cTn>
                              </p:par>
                            </p:childTnLst>
                          </p:cTn>
                        </p:par>
                      </p:childTnLst>
                    </p:cTn>
                  </p:par>
                  <p:par>
                    <p:cTn id="1497" fill="hold">
                      <p:stCondLst>
                        <p:cond delay="indefinite"/>
                      </p:stCondLst>
                      <p:childTnLst>
                        <p:par>
                          <p:cTn id="1498" fill="hold">
                            <p:stCondLst>
                              <p:cond delay="0"/>
                            </p:stCondLst>
                            <p:childTnLst>
                              <p:par>
                                <p:cTn id="1499" nodeType="clickEffect" fill="hold" presetClass="entr" presetID="1">
                                  <p:stCondLst>
                                    <p:cond delay="0"/>
                                  </p:stCondLst>
                                  <p:childTnLst>
                                    <p:set>
                                      <p:cBhvr>
                                        <p:cTn id="1500" dur="1" fill="hold">
                                          <p:stCondLst>
                                            <p:cond delay="0"/>
                                          </p:stCondLst>
                                        </p:cTn>
                                        <p:tgtEl>
                                          <p:spTgt spid="455"/>
                                        </p:tgtEl>
                                        <p:attrNameLst>
                                          <p:attrName>style.visibility</p:attrName>
                                        </p:attrNameLst>
                                      </p:cBhvr>
                                      <p:to>
                                        <p:strVal val="visible"/>
                                      </p:to>
                                    </p:set>
                                  </p:childTnLst>
                                </p:cTn>
                              </p:par>
                              <p:par>
                                <p:cTn id="1501" nodeType="withEffect" fill="hold" presetClass="entr" presetID="1">
                                  <p:stCondLst>
                                    <p:cond delay="0"/>
                                  </p:stCondLst>
                                  <p:childTnLst>
                                    <p:set>
                                      <p:cBhvr>
                                        <p:cTn id="1502" dur="1" fill="hold">
                                          <p:stCondLst>
                                            <p:cond delay="0"/>
                                          </p:stCondLst>
                                        </p:cTn>
                                        <p:tgtEl>
                                          <p:spTgt spid="456"/>
                                        </p:tgtEl>
                                        <p:attrNameLst>
                                          <p:attrName>style.visibility</p:attrName>
                                        </p:attrNameLst>
                                      </p:cBhvr>
                                      <p:to>
                                        <p:strVal val="visible"/>
                                      </p:to>
                                    </p:set>
                                  </p:childTnLst>
                                </p:cTn>
                              </p:par>
                            </p:childTnLst>
                          </p:cTn>
                        </p:par>
                      </p:childTnLst>
                    </p:cTn>
                  </p:par>
                  <p:par>
                    <p:cTn id="1503" fill="hold">
                      <p:stCondLst>
                        <p:cond delay="indefinite"/>
                      </p:stCondLst>
                      <p:childTnLst>
                        <p:par>
                          <p:cTn id="1504" fill="hold">
                            <p:stCondLst>
                              <p:cond delay="0"/>
                            </p:stCondLst>
                            <p:childTnLst>
                              <p:par>
                                <p:cTn id="1505" nodeType="clickEffect" fill="hold" presetClass="entr" presetID="1">
                                  <p:stCondLst>
                                    <p:cond delay="0"/>
                                  </p:stCondLst>
                                  <p:childTnLst>
                                    <p:set>
                                      <p:cBhvr>
                                        <p:cTn id="1506" dur="1" fill="hold">
                                          <p:stCondLst>
                                            <p:cond delay="0"/>
                                          </p:stCondLst>
                                        </p:cTn>
                                        <p:tgtEl>
                                          <p:spTgt spid="457"/>
                                        </p:tgtEl>
                                        <p:attrNameLst>
                                          <p:attrName>style.visibility</p:attrName>
                                        </p:attrNameLst>
                                      </p:cBhvr>
                                      <p:to>
                                        <p:strVal val="visible"/>
                                      </p:to>
                                    </p:set>
                                  </p:childTnLst>
                                </p:cTn>
                              </p:par>
                              <p:par>
                                <p:cTn id="1507" nodeType="withEffect" fill="hold" presetClass="entr" presetID="1">
                                  <p:stCondLst>
                                    <p:cond delay="0"/>
                                  </p:stCondLst>
                                  <p:childTnLst>
                                    <p:set>
                                      <p:cBhvr>
                                        <p:cTn id="1508"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The word-word or word-context matrix</a:t>
            </a:r>
            <a:endParaRPr b="0" lang="en-US" sz="3600" spc="-1" strike="noStrike">
              <a:solidFill>
                <a:srgbClr val="000000"/>
              </a:solidFill>
              <a:latin typeface="Arial"/>
            </a:endParaRPr>
          </a:p>
        </p:txBody>
      </p:sp>
      <p:sp>
        <p:nvSpPr>
          <p:cNvPr id="46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Instead of entire documents, use smaller contexts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Paragraph</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Window of  4 words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A word is now </a:t>
            </a:r>
            <a:r>
              <a:rPr b="1" lang="en-US" sz="2000" spc="-1" strike="noStrike">
                <a:solidFill>
                  <a:srgbClr val="d1282e"/>
                </a:solidFill>
                <a:latin typeface="Arial"/>
              </a:rPr>
              <a:t>defined</a:t>
            </a:r>
            <a:r>
              <a:rPr b="1" lang="en-US" sz="2000" spc="-1" strike="noStrike">
                <a:solidFill>
                  <a:srgbClr val="000000"/>
                </a:solidFill>
                <a:latin typeface="Arial"/>
              </a:rPr>
              <a:t> by a vector over counts of context words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Instead of each vector being of length </a:t>
            </a:r>
            <a:r>
              <a:rPr b="1" i="1" lang="en-US" sz="2000" spc="-1" strike="noStrike">
                <a:solidFill>
                  <a:srgbClr val="000000"/>
                </a:solidFill>
                <a:latin typeface="Arial"/>
              </a:rPr>
              <a:t>D</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Each vector is now of length |</a:t>
            </a:r>
            <a:r>
              <a:rPr b="1" i="1" lang="en-US" sz="2000" spc="-1" strike="noStrike">
                <a:solidFill>
                  <a:srgbClr val="000000"/>
                </a:solidFill>
                <a:latin typeface="Arial"/>
              </a:rPr>
              <a:t>V</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 word-word matrix is |</a:t>
            </a:r>
            <a:r>
              <a:rPr b="1" i="1" lang="en-US" sz="2000" spc="-1" strike="noStrike">
                <a:solidFill>
                  <a:srgbClr val="000000"/>
                </a:solidFill>
                <a:latin typeface="Arial"/>
              </a:rPr>
              <a:t>V</a:t>
            </a:r>
            <a:r>
              <a:rPr b="1" lang="en-US" sz="2000" spc="-1" strike="noStrike">
                <a:solidFill>
                  <a:srgbClr val="000000"/>
                </a:solidFill>
                <a:latin typeface="Arial"/>
              </a:rPr>
              <a:t>|x|</a:t>
            </a:r>
            <a:r>
              <a:rPr b="1" i="1" lang="en-US" sz="2000" spc="-1" strike="noStrike">
                <a:solidFill>
                  <a:srgbClr val="000000"/>
                </a:solidFill>
                <a:latin typeface="Arial"/>
              </a:rPr>
              <a:t>V</a:t>
            </a:r>
            <a:r>
              <a:rPr b="1" lang="en-US" sz="2000" spc="-1" strike="noStrike">
                <a:solidFill>
                  <a:srgbClr val="000000"/>
                </a:solidFill>
                <a:latin typeface="Arial"/>
              </a:rPr>
              <a:t>|, not </a:t>
            </a:r>
            <a:r>
              <a:rPr b="1" i="1" lang="en-US" sz="2000" spc="-1" strike="noStrike">
                <a:solidFill>
                  <a:srgbClr val="000000"/>
                </a:solidFill>
                <a:latin typeface="Arial"/>
              </a:rPr>
              <a:t>D</a:t>
            </a:r>
            <a:r>
              <a:rPr b="1" lang="en-US" sz="2000" spc="-1" strike="noStrike">
                <a:solidFill>
                  <a:srgbClr val="000000"/>
                </a:solidFill>
                <a:latin typeface="Arial"/>
              </a:rPr>
              <a:t>x</a:t>
            </a:r>
            <a:r>
              <a:rPr b="1" i="1" lang="en-US" sz="2000" spc="-1" strike="noStrike">
                <a:solidFill>
                  <a:srgbClr val="000000"/>
                </a:solidFill>
                <a:latin typeface="Arial"/>
              </a:rPr>
              <a:t>D</a:t>
            </a:r>
            <a:endParaRPr b="1" lang="en-US" sz="2000" spc="-1" strike="noStrike">
              <a:solidFill>
                <a:srgbClr val="000000"/>
              </a:solidFill>
              <a:latin typeface="Arial"/>
            </a:endParaRPr>
          </a:p>
        </p:txBody>
      </p:sp>
      <p:sp>
        <p:nvSpPr>
          <p:cNvPr id="469" name="TextBox 5"/>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8C32A5B4-921E-424A-8B66-3AB494D3F16E}" type="slidenum">
              <a:t>66</a:t>
            </a:fld>
          </a:p>
        </p:txBody>
      </p:sp>
    </p:spTree>
  </p:cSld>
  <mc:AlternateContent>
    <mc:Choice Requires="p14">
      <p:transition spd="slow" p14:dur="2000"/>
    </mc:Choice>
    <mc:Fallback>
      <p:transition spd="slow"/>
    </mc:Fallback>
  </mc:AlternateContent>
  <p:timing>
    <p:tnLst>
      <p:par>
        <p:cTn id="1509" dur="indefinite" restart="never" nodeType="tmRoot">
          <p:childTnLst>
            <p:seq>
              <p:cTn id="1510" dur="indefinite" nodeType="mainSeq">
                <p:childTnLst>
                  <p:par>
                    <p:cTn id="1511" fill="hold">
                      <p:stCondLst>
                        <p:cond delay="indefinite"/>
                      </p:stCondLst>
                      <p:childTnLst>
                        <p:par>
                          <p:cTn id="1512" fill="hold">
                            <p:stCondLst>
                              <p:cond delay="0"/>
                            </p:stCondLst>
                            <p:childTnLst>
                              <p:par>
                                <p:cTn id="1513" nodeType="clickEffect" fill="hold" presetClass="entr" presetID="1">
                                  <p:stCondLst>
                                    <p:cond delay="0"/>
                                  </p:stCondLst>
                                  <p:childTnLst>
                                    <p:set>
                                      <p:cBhvr>
                                        <p:cTn id="1514" dur="1" fill="hold">
                                          <p:stCondLst>
                                            <p:cond delay="0"/>
                                          </p:stCondLst>
                                        </p:cTn>
                                        <p:tgtEl>
                                          <p:spTgt spid="468">
                                            <p:txEl>
                                              <p:pRg st="0" end="0"/>
                                            </p:txEl>
                                          </p:spTgt>
                                        </p:tgtEl>
                                        <p:attrNameLst>
                                          <p:attrName>style.visibility</p:attrName>
                                        </p:attrNameLst>
                                      </p:cBhvr>
                                      <p:to>
                                        <p:strVal val="visible"/>
                                      </p:to>
                                    </p:set>
                                  </p:childTnLst>
                                </p:cTn>
                              </p:par>
                              <p:par>
                                <p:cTn id="1515" nodeType="withEffect" fill="hold" presetClass="entr" presetID="1">
                                  <p:stCondLst>
                                    <p:cond delay="0"/>
                                  </p:stCondLst>
                                  <p:childTnLst>
                                    <p:set>
                                      <p:cBhvr>
                                        <p:cTn id="1516" dur="1" fill="hold">
                                          <p:stCondLst>
                                            <p:cond delay="0"/>
                                          </p:stCondLst>
                                        </p:cTn>
                                        <p:tgtEl>
                                          <p:spTgt spid="468">
                                            <p:txEl>
                                              <p:pRg st="1" end="1"/>
                                            </p:txEl>
                                          </p:spTgt>
                                        </p:tgtEl>
                                        <p:attrNameLst>
                                          <p:attrName>style.visibility</p:attrName>
                                        </p:attrNameLst>
                                      </p:cBhvr>
                                      <p:to>
                                        <p:strVal val="visible"/>
                                      </p:to>
                                    </p:set>
                                  </p:childTnLst>
                                </p:cTn>
                              </p:par>
                              <p:par>
                                <p:cTn id="1517" nodeType="withEffect" fill="hold" presetClass="entr" presetID="1">
                                  <p:stCondLst>
                                    <p:cond delay="0"/>
                                  </p:stCondLst>
                                  <p:childTnLst>
                                    <p:set>
                                      <p:cBhvr>
                                        <p:cTn id="1518" dur="1" fill="hold">
                                          <p:stCondLst>
                                            <p:cond delay="0"/>
                                          </p:stCondLst>
                                        </p:cTn>
                                        <p:tgtEl>
                                          <p:spTgt spid="468">
                                            <p:txEl>
                                              <p:pRg st="2" end="2"/>
                                            </p:txEl>
                                          </p:spTgt>
                                        </p:tgtEl>
                                        <p:attrNameLst>
                                          <p:attrName>style.visibility</p:attrName>
                                        </p:attrNameLst>
                                      </p:cBhvr>
                                      <p:to>
                                        <p:strVal val="visible"/>
                                      </p:to>
                                    </p:set>
                                  </p:childTnLst>
                                </p:cTn>
                              </p:par>
                            </p:childTnLst>
                          </p:cTn>
                        </p:par>
                      </p:childTnLst>
                    </p:cTn>
                  </p:par>
                  <p:par>
                    <p:cTn id="1519" fill="hold">
                      <p:stCondLst>
                        <p:cond delay="indefinite"/>
                      </p:stCondLst>
                      <p:childTnLst>
                        <p:par>
                          <p:cTn id="1520" fill="hold">
                            <p:stCondLst>
                              <p:cond delay="0"/>
                            </p:stCondLst>
                            <p:childTnLst>
                              <p:par>
                                <p:cTn id="1521" nodeType="clickEffect" fill="hold" presetClass="entr" presetID="1">
                                  <p:stCondLst>
                                    <p:cond delay="0"/>
                                  </p:stCondLst>
                                  <p:childTnLst>
                                    <p:set>
                                      <p:cBhvr>
                                        <p:cTn id="1522" dur="1" fill="hold">
                                          <p:stCondLst>
                                            <p:cond delay="0"/>
                                          </p:stCondLst>
                                        </p:cTn>
                                        <p:tgtEl>
                                          <p:spTgt spid="468">
                                            <p:txEl>
                                              <p:pRg st="3" end="3"/>
                                            </p:txEl>
                                          </p:spTgt>
                                        </p:tgtEl>
                                        <p:attrNameLst>
                                          <p:attrName>style.visibility</p:attrName>
                                        </p:attrNameLst>
                                      </p:cBhvr>
                                      <p:to>
                                        <p:strVal val="visible"/>
                                      </p:to>
                                    </p:set>
                                  </p:childTnLst>
                                </p:cTn>
                              </p:par>
                            </p:childTnLst>
                          </p:cTn>
                        </p:par>
                      </p:childTnLst>
                    </p:cTn>
                  </p:par>
                  <p:par>
                    <p:cTn id="1523" fill="hold">
                      <p:stCondLst>
                        <p:cond delay="indefinite"/>
                      </p:stCondLst>
                      <p:childTnLst>
                        <p:par>
                          <p:cTn id="1524" fill="hold">
                            <p:stCondLst>
                              <p:cond delay="0"/>
                            </p:stCondLst>
                            <p:childTnLst>
                              <p:par>
                                <p:cTn id="1525" nodeType="clickEffect" fill="hold" presetClass="entr" presetID="1">
                                  <p:stCondLst>
                                    <p:cond delay="0"/>
                                  </p:stCondLst>
                                  <p:childTnLst>
                                    <p:set>
                                      <p:cBhvr>
                                        <p:cTn id="1526" dur="1" fill="hold">
                                          <p:stCondLst>
                                            <p:cond delay="0"/>
                                          </p:stCondLst>
                                        </p:cTn>
                                        <p:tgtEl>
                                          <p:spTgt spid="468">
                                            <p:txEl>
                                              <p:pRg st="4" end="4"/>
                                            </p:txEl>
                                          </p:spTgt>
                                        </p:tgtEl>
                                        <p:attrNameLst>
                                          <p:attrName>style.visibility</p:attrName>
                                        </p:attrNameLst>
                                      </p:cBhvr>
                                      <p:to>
                                        <p:strVal val="visible"/>
                                      </p:to>
                                    </p:set>
                                  </p:childTnLst>
                                </p:cTn>
                              </p:par>
                            </p:childTnLst>
                          </p:cTn>
                        </p:par>
                      </p:childTnLst>
                    </p:cTn>
                  </p:par>
                  <p:par>
                    <p:cTn id="1527" fill="hold">
                      <p:stCondLst>
                        <p:cond delay="indefinite"/>
                      </p:stCondLst>
                      <p:childTnLst>
                        <p:par>
                          <p:cTn id="1528" fill="hold">
                            <p:stCondLst>
                              <p:cond delay="0"/>
                            </p:stCondLst>
                            <p:childTnLst>
                              <p:par>
                                <p:cTn id="1529" nodeType="clickEffect" fill="hold" presetClass="entr" presetID="1">
                                  <p:stCondLst>
                                    <p:cond delay="0"/>
                                  </p:stCondLst>
                                  <p:childTnLst>
                                    <p:set>
                                      <p:cBhvr>
                                        <p:cTn id="1530" dur="1" fill="hold">
                                          <p:stCondLst>
                                            <p:cond delay="0"/>
                                          </p:stCondLst>
                                        </p:cTn>
                                        <p:tgtEl>
                                          <p:spTgt spid="468">
                                            <p:txEl>
                                              <p:pRg st="5" end="5"/>
                                            </p:txEl>
                                          </p:spTgt>
                                        </p:tgtEl>
                                        <p:attrNameLst>
                                          <p:attrName>style.visibility</p:attrName>
                                        </p:attrNameLst>
                                      </p:cBhvr>
                                      <p:to>
                                        <p:strVal val="visible"/>
                                      </p:to>
                                    </p:set>
                                  </p:childTnLst>
                                </p:cTn>
                              </p:par>
                            </p:childTnLst>
                          </p:cTn>
                        </p:par>
                      </p:childTnLst>
                    </p:cTn>
                  </p:par>
                  <p:par>
                    <p:cTn id="1531" fill="hold">
                      <p:stCondLst>
                        <p:cond delay="indefinite"/>
                      </p:stCondLst>
                      <p:childTnLst>
                        <p:par>
                          <p:cTn id="1532" fill="hold">
                            <p:stCondLst>
                              <p:cond delay="0"/>
                            </p:stCondLst>
                            <p:childTnLst>
                              <p:par>
                                <p:cTn id="1533" nodeType="clickEffect" fill="hold" presetClass="entr" presetID="1">
                                  <p:stCondLst>
                                    <p:cond delay="0"/>
                                  </p:stCondLst>
                                  <p:childTnLst>
                                    <p:set>
                                      <p:cBhvr>
                                        <p:cTn id="1534" dur="1" fill="hold">
                                          <p:stCondLst>
                                            <p:cond delay="0"/>
                                          </p:stCondLst>
                                        </p:cTn>
                                        <p:tgtEl>
                                          <p:spTgt spid="4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0" name="Rectangle 9"/>
          <p:cNvSpPr/>
          <p:nvPr/>
        </p:nvSpPr>
        <p:spPr>
          <a:xfrm>
            <a:off x="7075440" y="3886200"/>
            <a:ext cx="609120" cy="609120"/>
          </a:xfrm>
          <a:prstGeom prst="rect">
            <a:avLst/>
          </a:prstGeom>
          <a:solidFill>
            <a:schemeClr val="tx2">
              <a:lumMod val="60000"/>
              <a:lumOff val="40000"/>
            </a:schemeClr>
          </a:solidFill>
          <a:ln w="9525">
            <a:noFill/>
          </a:ln>
        </p:spPr>
        <p:style>
          <a:lnRef idx="0"/>
          <a:fillRef idx="0"/>
          <a:effectRef idx="0"/>
          <a:fontRef idx="minor"/>
        </p:style>
      </p:sp>
      <p:sp>
        <p:nvSpPr>
          <p:cNvPr id="471" name="Rectangle 10"/>
          <p:cNvSpPr/>
          <p:nvPr/>
        </p:nvSpPr>
        <p:spPr>
          <a:xfrm>
            <a:off x="8675640" y="3886200"/>
            <a:ext cx="609120" cy="609120"/>
          </a:xfrm>
          <a:prstGeom prst="rect">
            <a:avLst/>
          </a:prstGeom>
          <a:solidFill>
            <a:schemeClr val="tx2">
              <a:lumMod val="60000"/>
              <a:lumOff val="40000"/>
            </a:schemeClr>
          </a:solidFill>
          <a:ln w="9525">
            <a:noFill/>
          </a:ln>
        </p:spPr>
        <p:style>
          <a:lnRef idx="0"/>
          <a:fillRef idx="0"/>
          <a:effectRef idx="0"/>
          <a:fontRef idx="minor"/>
        </p:style>
      </p:sp>
      <p:sp>
        <p:nvSpPr>
          <p:cNvPr id="472" name="Rectangle 11"/>
          <p:cNvSpPr/>
          <p:nvPr/>
        </p:nvSpPr>
        <p:spPr>
          <a:xfrm>
            <a:off x="5475240" y="4495680"/>
            <a:ext cx="1371240" cy="609120"/>
          </a:xfrm>
          <a:prstGeom prst="rect">
            <a:avLst/>
          </a:prstGeom>
          <a:solidFill>
            <a:schemeClr val="accent2">
              <a:lumMod val="40000"/>
              <a:lumOff val="60000"/>
            </a:schemeClr>
          </a:solidFill>
          <a:ln w="9525">
            <a:noFill/>
          </a:ln>
        </p:spPr>
        <p:style>
          <a:lnRef idx="0"/>
          <a:fillRef idx="0"/>
          <a:effectRef idx="0"/>
          <a:fontRef idx="minor"/>
        </p:style>
      </p:sp>
      <p:sp>
        <p:nvSpPr>
          <p:cNvPr id="473" name="Rectangle 12"/>
          <p:cNvSpPr/>
          <p:nvPr/>
        </p:nvSpPr>
        <p:spPr>
          <a:xfrm>
            <a:off x="7989840" y="4495680"/>
            <a:ext cx="609120" cy="609120"/>
          </a:xfrm>
          <a:prstGeom prst="rect">
            <a:avLst/>
          </a:prstGeom>
          <a:solidFill>
            <a:schemeClr val="accent2">
              <a:lumMod val="40000"/>
              <a:lumOff val="60000"/>
            </a:schemeClr>
          </a:solidFill>
          <a:ln w="9525">
            <a:noFill/>
          </a:ln>
        </p:spPr>
        <p:style>
          <a:lnRef idx="0"/>
          <a:fillRef idx="0"/>
          <a:effectRef idx="0"/>
          <a:fontRef idx="minor"/>
        </p:style>
      </p:sp>
      <p:sp>
        <p:nvSpPr>
          <p:cNvPr id="474"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Word-Word matrix</a:t>
            </a:r>
            <a:br/>
            <a:r>
              <a:rPr b="0" lang="en-US" sz="3600" spc="-60" strike="noStrike" cap="all">
                <a:solidFill>
                  <a:srgbClr val="d1282e"/>
                </a:solidFill>
                <a:latin typeface="Arial Black"/>
              </a:rPr>
              <a:t>Sample contexts  7 words</a:t>
            </a:r>
            <a:endParaRPr b="0" lang="en-US" sz="3600" spc="-1" strike="noStrike">
              <a:solidFill>
                <a:srgbClr val="000000"/>
              </a:solidFill>
              <a:latin typeface="Arial"/>
            </a:endParaRPr>
          </a:p>
        </p:txBody>
      </p:sp>
      <p:sp>
        <p:nvSpPr>
          <p:cNvPr id="475" name="Rectangle 4"/>
          <p:cNvSpPr/>
          <p:nvPr/>
        </p:nvSpPr>
        <p:spPr>
          <a:xfrm rot="16200000">
            <a:off x="7181640" y="1390680"/>
            <a:ext cx="304560" cy="5905080"/>
          </a:xfrm>
          <a:prstGeom prst="rect">
            <a:avLst/>
          </a:prstGeom>
          <a:noFill/>
          <a:ln w="9525">
            <a:solidFill>
              <a:srgbClr val="ff0000"/>
            </a:solidFill>
            <a:miter/>
          </a:ln>
        </p:spPr>
        <p:style>
          <a:lnRef idx="0"/>
          <a:fillRef idx="0"/>
          <a:effectRef idx="0"/>
          <a:fontRef idx="minor"/>
        </p:style>
      </p:sp>
      <p:sp>
        <p:nvSpPr>
          <p:cNvPr id="476" name="Rectangle 4"/>
          <p:cNvSpPr/>
          <p:nvPr/>
        </p:nvSpPr>
        <p:spPr>
          <a:xfrm rot="16200000">
            <a:off x="7170480" y="1086120"/>
            <a:ext cx="304560" cy="5905080"/>
          </a:xfrm>
          <a:prstGeom prst="rect">
            <a:avLst/>
          </a:prstGeom>
          <a:noFill/>
          <a:ln w="9525">
            <a:solidFill>
              <a:srgbClr val="ff0000"/>
            </a:solidFill>
            <a:miter/>
          </a:ln>
        </p:spPr>
        <p:style>
          <a:lnRef idx="0"/>
          <a:fillRef idx="0"/>
          <a:effectRef idx="0"/>
          <a:fontRef idx="minor"/>
        </p:style>
      </p:sp>
      <p:graphicFrame>
        <p:nvGraphicFramePr>
          <p:cNvPr id="477" name="Object 6"/>
          <p:cNvGraphicFramePr/>
          <p:nvPr/>
        </p:nvGraphicFramePr>
        <p:xfrm>
          <a:off x="2122560" y="3505320"/>
          <a:ext cx="7988040" cy="4800240"/>
        </p:xfrm>
        <a:graphic>
          <a:graphicData uri="http://schemas.openxmlformats.org/presentationml/2006/ole">
            <p:oleObj progId="Excel.Sheet.12" r:id="rId1" spid="">
              <p:embed/>
              <p:pic>
                <p:nvPicPr>
                  <p:cNvPr id="478" name="Object 6" descr=""/>
                  <p:cNvPicPr/>
                  <p:nvPr/>
                </p:nvPicPr>
                <p:blipFill>
                  <a:blip r:embed="rId2"/>
                  <a:stretch/>
                </p:blipFill>
                <p:spPr>
                  <a:xfrm>
                    <a:off x="2122560" y="3505320"/>
                    <a:ext cx="7988040" cy="4800240"/>
                  </a:xfrm>
                  <a:prstGeom prst="rect">
                    <a:avLst/>
                  </a:prstGeom>
                  <a:ln w="0">
                    <a:noFill/>
                  </a:ln>
                </p:spPr>
              </p:pic>
            </p:oleObj>
          </a:graphicData>
        </a:graphic>
      </p:graphicFrame>
      <p:pic>
        <p:nvPicPr>
          <p:cNvPr id="479" name="Content Placeholder 4" descr=""/>
          <p:cNvPicPr/>
          <p:nvPr/>
        </p:nvPicPr>
        <p:blipFill>
          <a:blip r:embed="rId3"/>
          <a:stretch/>
        </p:blipFill>
        <p:spPr>
          <a:xfrm>
            <a:off x="1828800" y="2257560"/>
            <a:ext cx="8510760" cy="942480"/>
          </a:xfrm>
          <a:prstGeom prst="rect">
            <a:avLst/>
          </a:prstGeom>
          <a:ln w="0">
            <a:noFill/>
          </a:ln>
        </p:spPr>
      </p:pic>
      <p:sp>
        <p:nvSpPr>
          <p:cNvPr id="480" name="TextBox 5"/>
          <p:cNvSpPr/>
          <p:nvPr/>
        </p:nvSpPr>
        <p:spPr>
          <a:xfrm>
            <a:off x="2173680" y="5181480"/>
            <a:ext cx="409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rPr>
              <a:t>…</a:t>
            </a:r>
            <a:endParaRPr b="0" lang="en-US" sz="1800" spc="-1" strike="noStrike">
              <a:latin typeface="Arial"/>
            </a:endParaRPr>
          </a:p>
        </p:txBody>
      </p:sp>
      <p:sp>
        <p:nvSpPr>
          <p:cNvPr id="481" name="TextBox 14"/>
          <p:cNvSpPr/>
          <p:nvPr/>
        </p:nvSpPr>
        <p:spPr>
          <a:xfrm>
            <a:off x="4345920" y="5237280"/>
            <a:ext cx="4096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rPr>
              <a:t>…</a:t>
            </a:r>
            <a:endParaRPr b="0" lang="en-US" sz="1800" spc="-1" strike="noStrike">
              <a:latin typeface="Arial"/>
            </a:endParaRPr>
          </a:p>
        </p:txBody>
      </p:sp>
      <p:sp>
        <p:nvSpPr>
          <p:cNvPr id="482" name="TextBox 15"/>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pic>
        <p:nvPicPr>
          <p:cNvPr id="483" name="" descr=""/>
          <p:cNvPicPr/>
          <p:nvPr/>
        </p:nvPicPr>
        <p:blipFill>
          <a:blip r:embed="rId4"/>
          <a:stretch/>
        </p:blipFill>
        <p:spPr>
          <a:xfrm>
            <a:off x="2120760" y="3505320"/>
            <a:ext cx="7988400" cy="4800600"/>
          </a:xfrm>
          <a:prstGeom prst="rect">
            <a:avLst/>
          </a:prstGeom>
          <a:ln w="0">
            <a:noFill/>
          </a:ln>
        </p:spPr>
      </p:pic>
      <p:sp>
        <p:nvSpPr>
          <p:cNvPr id="3" name="PlaceHolder 2"/>
          <p:cNvSpPr>
            <a:spLocks noGrp="1"/>
          </p:cNvSpPr>
          <p:nvPr>
            <p:ph type="sldNum" idx="9"/>
          </p:nvPr>
        </p:nvSpPr>
        <p:spPr/>
        <p:txBody>
          <a:bodyPr/>
          <a:p>
            <a:fld id="{D6FD1A6B-5D0E-43E9-AD33-D87CB0C296DD}" type="slidenum">
              <a:t>67</a:t>
            </a:fld>
          </a:p>
        </p:txBody>
      </p:sp>
    </p:spTree>
  </p:cSld>
  <mc:AlternateContent>
    <mc:Choice Requires="p14">
      <p:transition spd="slow" p14:dur="2000"/>
    </mc:Choice>
    <mc:Fallback>
      <p:transition spd="slow"/>
    </mc:Fallback>
  </mc:AlternateContent>
  <p:timing>
    <p:tnLst>
      <p:par>
        <p:cTn id="1535" dur="indefinite" restart="never" nodeType="tmRoot">
          <p:childTnLst>
            <p:seq>
              <p:cTn id="1536" dur="indefinite" nodeType="mainSeq">
                <p:childTnLst>
                  <p:par>
                    <p:cTn id="1537" fill="hold">
                      <p:stCondLst>
                        <p:cond delay="indefinite"/>
                      </p:stCondLst>
                      <p:childTnLst>
                        <p:par>
                          <p:cTn id="1538" fill="hold">
                            <p:stCondLst>
                              <p:cond delay="0"/>
                            </p:stCondLst>
                            <p:childTnLst>
                              <p:par>
                                <p:cTn id="1539" nodeType="clickEffect" fill="hold" presetClass="entr" presetID="1">
                                  <p:stCondLst>
                                    <p:cond delay="0"/>
                                  </p:stCondLst>
                                  <p:childTnLst>
                                    <p:set>
                                      <p:cBhvr>
                                        <p:cTn id="1540" dur="1" fill="hold">
                                          <p:stCondLst>
                                            <p:cond delay="0"/>
                                          </p:stCondLst>
                                        </p:cTn>
                                        <p:tgtEl>
                                          <p:spTgt spid="476"/>
                                        </p:tgtEl>
                                        <p:attrNameLst>
                                          <p:attrName>style.visibility</p:attrName>
                                        </p:attrNameLst>
                                      </p:cBhvr>
                                      <p:to>
                                        <p:strVal val="visible"/>
                                      </p:to>
                                    </p:set>
                                  </p:childTnLst>
                                </p:cTn>
                              </p:par>
                            </p:childTnLst>
                          </p:cTn>
                        </p:par>
                      </p:childTnLst>
                    </p:cTn>
                  </p:par>
                  <p:par>
                    <p:cTn id="1541" fill="hold">
                      <p:stCondLst>
                        <p:cond delay="indefinite"/>
                      </p:stCondLst>
                      <p:childTnLst>
                        <p:par>
                          <p:cTn id="1542" fill="hold">
                            <p:stCondLst>
                              <p:cond delay="0"/>
                            </p:stCondLst>
                            <p:childTnLst>
                              <p:par>
                                <p:cTn id="1543" nodeType="clickEffect" fill="hold" presetClass="entr" presetID="1">
                                  <p:stCondLst>
                                    <p:cond delay="0"/>
                                  </p:stCondLst>
                                  <p:childTnLst>
                                    <p:set>
                                      <p:cBhvr>
                                        <p:cTn id="1544" dur="1" fill="hold">
                                          <p:stCondLst>
                                            <p:cond delay="0"/>
                                          </p:stCondLst>
                                        </p:cTn>
                                        <p:tgtEl>
                                          <p:spTgt spid="475"/>
                                        </p:tgtEl>
                                        <p:attrNameLst>
                                          <p:attrName>style.visibility</p:attrName>
                                        </p:attrNameLst>
                                      </p:cBhvr>
                                      <p:to>
                                        <p:strVal val="visible"/>
                                      </p:to>
                                    </p:set>
                                  </p:childTnLst>
                                </p:cTn>
                              </p:par>
                              <p:par>
                                <p:cTn id="1545" nodeType="withEffect" fill="hold" presetClass="entr" presetID="1">
                                  <p:stCondLst>
                                    <p:cond delay="0"/>
                                  </p:stCondLst>
                                  <p:childTnLst>
                                    <p:set>
                                      <p:cBhvr>
                                        <p:cTn id="1546" dur="1" fill="hold">
                                          <p:stCondLst>
                                            <p:cond delay="0"/>
                                          </p:stCondLst>
                                        </p:cTn>
                                        <p:tgtEl>
                                          <p:spTgt spid="475"/>
                                        </p:tgtEl>
                                        <p:attrNameLst>
                                          <p:attrName>style.visibility</p:attrName>
                                        </p:attrNameLst>
                                      </p:cBhvr>
                                      <p:to>
                                        <p:strVal val="visible"/>
                                      </p:to>
                                    </p:set>
                                  </p:childTnLst>
                                </p:cTn>
                              </p:par>
                            </p:childTnLst>
                          </p:cTn>
                        </p:par>
                      </p:childTnLst>
                    </p:cTn>
                  </p:par>
                  <p:par>
                    <p:cTn id="1547" fill="hold">
                      <p:stCondLst>
                        <p:cond delay="indefinite"/>
                      </p:stCondLst>
                      <p:childTnLst>
                        <p:par>
                          <p:cTn id="1548" fill="hold">
                            <p:stCondLst>
                              <p:cond delay="0"/>
                            </p:stCondLst>
                            <p:childTnLst>
                              <p:par>
                                <p:cTn id="1549" nodeType="clickEffect" fill="hold" presetClass="entr" presetID="1">
                                  <p:stCondLst>
                                    <p:cond delay="0"/>
                                  </p:stCondLst>
                                  <p:childTnLst>
                                    <p:set>
                                      <p:cBhvr>
                                        <p:cTn id="1550" dur="1" fill="hold">
                                          <p:stCondLst>
                                            <p:cond delay="0"/>
                                          </p:stCondLst>
                                        </p:cTn>
                                        <p:tgtEl>
                                          <p:spTgt spid="470"/>
                                        </p:tgtEl>
                                        <p:attrNameLst>
                                          <p:attrName>style.visibility</p:attrName>
                                        </p:attrNameLst>
                                      </p:cBhvr>
                                      <p:to>
                                        <p:strVal val="visible"/>
                                      </p:to>
                                    </p:set>
                                  </p:childTnLst>
                                </p:cTn>
                              </p:par>
                              <p:par>
                                <p:cTn id="1551" nodeType="withEffect" fill="hold" presetClass="entr" presetID="1">
                                  <p:stCondLst>
                                    <p:cond delay="0"/>
                                  </p:stCondLst>
                                  <p:childTnLst>
                                    <p:set>
                                      <p:cBhvr>
                                        <p:cTn id="1552" dur="1" fill="hold">
                                          <p:stCondLst>
                                            <p:cond delay="0"/>
                                          </p:stCondLst>
                                        </p:cTn>
                                        <p:tgtEl>
                                          <p:spTgt spid="471"/>
                                        </p:tgtEl>
                                        <p:attrNameLst>
                                          <p:attrName>style.visibility</p:attrName>
                                        </p:attrNameLst>
                                      </p:cBhvr>
                                      <p:to>
                                        <p:strVal val="visible"/>
                                      </p:to>
                                    </p:set>
                                  </p:childTnLst>
                                </p:cTn>
                              </p:par>
                            </p:childTnLst>
                          </p:cTn>
                        </p:par>
                      </p:childTnLst>
                    </p:cTn>
                  </p:par>
                  <p:par>
                    <p:cTn id="1553" fill="hold">
                      <p:stCondLst>
                        <p:cond delay="indefinite"/>
                      </p:stCondLst>
                      <p:childTnLst>
                        <p:par>
                          <p:cTn id="1554" fill="hold">
                            <p:stCondLst>
                              <p:cond delay="0"/>
                            </p:stCondLst>
                            <p:childTnLst>
                              <p:par>
                                <p:cTn id="1555" nodeType="clickEffect" fill="hold" presetClass="entr" presetID="1">
                                  <p:stCondLst>
                                    <p:cond delay="0"/>
                                  </p:stCondLst>
                                  <p:childTnLst>
                                    <p:set>
                                      <p:cBhvr>
                                        <p:cTn id="1556" dur="1" fill="hold">
                                          <p:stCondLst>
                                            <p:cond delay="0"/>
                                          </p:stCondLst>
                                        </p:cTn>
                                        <p:tgtEl>
                                          <p:spTgt spid="472"/>
                                        </p:tgtEl>
                                        <p:attrNameLst>
                                          <p:attrName>style.visibility</p:attrName>
                                        </p:attrNameLst>
                                      </p:cBhvr>
                                      <p:to>
                                        <p:strVal val="visible"/>
                                      </p:to>
                                    </p:set>
                                  </p:childTnLst>
                                </p:cTn>
                              </p:par>
                              <p:par>
                                <p:cTn id="1557" nodeType="withEffect" fill="hold" presetClass="entr" presetID="1">
                                  <p:stCondLst>
                                    <p:cond delay="0"/>
                                  </p:stCondLst>
                                  <p:childTnLst>
                                    <p:set>
                                      <p:cBhvr>
                                        <p:cTn id="1558" dur="1" fill="hold">
                                          <p:stCondLst>
                                            <p:cond delay="0"/>
                                          </p:stCondLst>
                                        </p:cTn>
                                        <p:tgtEl>
                                          <p:spTgt spid="4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Word-word matrix</a:t>
            </a:r>
            <a:endParaRPr b="0" lang="en-US" sz="3600" spc="-1" strike="noStrike">
              <a:solidFill>
                <a:srgbClr val="000000"/>
              </a:solidFill>
              <a:latin typeface="Arial"/>
            </a:endParaRPr>
          </a:p>
        </p:txBody>
      </p:sp>
      <p:sp>
        <p:nvSpPr>
          <p:cNvPr id="485"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We showed only 4x6, but the real matrix is 50,000 x 50,000</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So it’s very </a:t>
            </a:r>
            <a:r>
              <a:rPr b="0" lang="en-US" sz="2000" spc="-1" strike="noStrike">
                <a:solidFill>
                  <a:srgbClr val="d1282e"/>
                </a:solidFill>
                <a:latin typeface="Arial"/>
              </a:rPr>
              <a:t>sparse</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Most values are 0.</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That’s OK, since there are lots of efficient algorithms for sparse matrices.</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 size of windows depends on your goals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The shorter the windows , the more </a:t>
            </a:r>
            <a:r>
              <a:rPr b="0" lang="en-US" sz="2000" spc="-1" strike="noStrike">
                <a:solidFill>
                  <a:srgbClr val="d1282e"/>
                </a:solidFill>
                <a:latin typeface="Arial"/>
              </a:rPr>
              <a:t>syntactic</a:t>
            </a:r>
            <a:r>
              <a:rPr b="0" lang="en-US" sz="2000" spc="-1" strike="noStrike">
                <a:solidFill>
                  <a:srgbClr val="000000"/>
                </a:solidFill>
                <a:latin typeface="Arial"/>
              </a:rPr>
              <a:t> the representation</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 </a:t>
            </a:r>
            <a:r>
              <a:rPr b="0" lang="en-US" sz="1800" spc="-1" strike="noStrike">
                <a:solidFill>
                  <a:srgbClr val="000000"/>
                </a:solidFill>
                <a:latin typeface="Arial"/>
              </a:rPr>
              <a:t>1-3 very syntacticy</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The longer the windows, the more </a:t>
            </a:r>
            <a:r>
              <a:rPr b="0" lang="en-US" sz="2000" spc="-1" strike="noStrike">
                <a:solidFill>
                  <a:srgbClr val="d1282e"/>
                </a:solidFill>
                <a:latin typeface="Arial"/>
              </a:rPr>
              <a:t>semantic</a:t>
            </a:r>
            <a:r>
              <a:rPr b="0" lang="en-US" sz="2000" spc="-1" strike="noStrike">
                <a:solidFill>
                  <a:srgbClr val="000000"/>
                </a:solidFill>
                <a:latin typeface="Arial"/>
              </a:rPr>
              <a:t> the representation</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 </a:t>
            </a:r>
            <a:r>
              <a:rPr b="0" lang="en-US" sz="1800" spc="-1" strike="noStrike">
                <a:solidFill>
                  <a:srgbClr val="000000"/>
                </a:solidFill>
                <a:latin typeface="Arial"/>
              </a:rPr>
              <a:t>4-10 more semanticy</a:t>
            </a:r>
            <a:endParaRPr b="0" lang="en-US" sz="1800" spc="-1" strike="noStrike">
              <a:solidFill>
                <a:srgbClr val="000000"/>
              </a:solidFill>
              <a:latin typeface="Arial"/>
            </a:endParaRPr>
          </a:p>
        </p:txBody>
      </p:sp>
      <p:sp>
        <p:nvSpPr>
          <p:cNvPr id="486" name="TextBox 5"/>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0B2F970A-0CA5-4F69-8281-CCF5AA8F9AD8}" type="slidenum">
              <a:t>68</a:t>
            </a:fld>
          </a:p>
        </p:txBody>
      </p:sp>
    </p:spTree>
  </p:cSld>
  <mc:AlternateContent>
    <mc:Choice Requires="p14">
      <p:transition spd="slow" p14:dur="2000"/>
    </mc:Choice>
    <mc:Fallback>
      <p:transition spd="slow"/>
    </mc:Fallback>
  </mc:AlternateContent>
  <p:timing>
    <p:tnLst>
      <p:par>
        <p:cTn id="1559" dur="indefinite" restart="never" nodeType="tmRoot">
          <p:childTnLst>
            <p:seq>
              <p:cTn id="1560" dur="indefinite" nodeType="mainSeq">
                <p:childTnLst>
                  <p:par>
                    <p:cTn id="1561" fill="hold">
                      <p:stCondLst>
                        <p:cond delay="indefinite"/>
                      </p:stCondLst>
                      <p:childTnLst>
                        <p:par>
                          <p:cTn id="1562" fill="hold">
                            <p:stCondLst>
                              <p:cond delay="0"/>
                            </p:stCondLst>
                            <p:childTnLst>
                              <p:par>
                                <p:cTn id="1563" nodeType="clickEffect" fill="hold" presetClass="entr" presetID="1">
                                  <p:stCondLst>
                                    <p:cond delay="0"/>
                                  </p:stCondLst>
                                  <p:childTnLst>
                                    <p:set>
                                      <p:cBhvr>
                                        <p:cTn id="1564" dur="1" fill="hold">
                                          <p:stCondLst>
                                            <p:cond delay="0"/>
                                          </p:stCondLst>
                                        </p:cTn>
                                        <p:tgtEl>
                                          <p:spTgt spid="485">
                                            <p:txEl>
                                              <p:pRg st="0" end="0"/>
                                            </p:txEl>
                                          </p:spTgt>
                                        </p:tgtEl>
                                        <p:attrNameLst>
                                          <p:attrName>style.visibility</p:attrName>
                                        </p:attrNameLst>
                                      </p:cBhvr>
                                      <p:to>
                                        <p:strVal val="visible"/>
                                      </p:to>
                                    </p:set>
                                  </p:childTnLst>
                                </p:cTn>
                              </p:par>
                              <p:par>
                                <p:cTn id="1565" nodeType="withEffect" fill="hold" presetClass="entr" presetID="1">
                                  <p:stCondLst>
                                    <p:cond delay="0"/>
                                  </p:stCondLst>
                                  <p:childTnLst>
                                    <p:set>
                                      <p:cBhvr>
                                        <p:cTn id="1566" dur="1" fill="hold">
                                          <p:stCondLst>
                                            <p:cond delay="0"/>
                                          </p:stCondLst>
                                        </p:cTn>
                                        <p:tgtEl>
                                          <p:spTgt spid="485">
                                            <p:txEl>
                                              <p:pRg st="1" end="1"/>
                                            </p:txEl>
                                          </p:spTgt>
                                        </p:tgtEl>
                                        <p:attrNameLst>
                                          <p:attrName>style.visibility</p:attrName>
                                        </p:attrNameLst>
                                      </p:cBhvr>
                                      <p:to>
                                        <p:strVal val="visible"/>
                                      </p:to>
                                    </p:set>
                                  </p:childTnLst>
                                </p:cTn>
                              </p:par>
                              <p:par>
                                <p:cTn id="1567" nodeType="withEffect" fill="hold" presetClass="entr" presetID="1">
                                  <p:stCondLst>
                                    <p:cond delay="0"/>
                                  </p:stCondLst>
                                  <p:childTnLst>
                                    <p:set>
                                      <p:cBhvr>
                                        <p:cTn id="1568" dur="1" fill="hold">
                                          <p:stCondLst>
                                            <p:cond delay="0"/>
                                          </p:stCondLst>
                                        </p:cTn>
                                        <p:tgtEl>
                                          <p:spTgt spid="485">
                                            <p:txEl>
                                              <p:pRg st="2" end="2"/>
                                            </p:txEl>
                                          </p:spTgt>
                                        </p:tgtEl>
                                        <p:attrNameLst>
                                          <p:attrName>style.visibility</p:attrName>
                                        </p:attrNameLst>
                                      </p:cBhvr>
                                      <p:to>
                                        <p:strVal val="visible"/>
                                      </p:to>
                                    </p:set>
                                  </p:childTnLst>
                                </p:cTn>
                              </p:par>
                              <p:par>
                                <p:cTn id="1569" nodeType="withEffect" fill="hold" presetClass="entr" presetID="1">
                                  <p:stCondLst>
                                    <p:cond delay="0"/>
                                  </p:stCondLst>
                                  <p:childTnLst>
                                    <p:set>
                                      <p:cBhvr>
                                        <p:cTn id="1570" dur="1" fill="hold">
                                          <p:stCondLst>
                                            <p:cond delay="0"/>
                                          </p:stCondLst>
                                        </p:cTn>
                                        <p:tgtEl>
                                          <p:spTgt spid="485">
                                            <p:txEl>
                                              <p:pRg st="3" end="3"/>
                                            </p:txEl>
                                          </p:spTgt>
                                        </p:tgtEl>
                                        <p:attrNameLst>
                                          <p:attrName>style.visibility</p:attrName>
                                        </p:attrNameLst>
                                      </p:cBhvr>
                                      <p:to>
                                        <p:strVal val="visible"/>
                                      </p:to>
                                    </p:set>
                                  </p:childTnLst>
                                </p:cTn>
                              </p:par>
                            </p:childTnLst>
                          </p:cTn>
                        </p:par>
                      </p:childTnLst>
                    </p:cTn>
                  </p:par>
                  <p:par>
                    <p:cTn id="1571" fill="hold">
                      <p:stCondLst>
                        <p:cond delay="indefinite"/>
                      </p:stCondLst>
                      <p:childTnLst>
                        <p:par>
                          <p:cTn id="1572" fill="hold">
                            <p:stCondLst>
                              <p:cond delay="0"/>
                            </p:stCondLst>
                            <p:childTnLst>
                              <p:par>
                                <p:cTn id="1573" nodeType="clickEffect" fill="hold" presetClass="entr" presetID="1">
                                  <p:stCondLst>
                                    <p:cond delay="0"/>
                                  </p:stCondLst>
                                  <p:childTnLst>
                                    <p:set>
                                      <p:cBhvr>
                                        <p:cTn id="1574" dur="1" fill="hold">
                                          <p:stCondLst>
                                            <p:cond delay="0"/>
                                          </p:stCondLst>
                                        </p:cTn>
                                        <p:tgtEl>
                                          <p:spTgt spid="485">
                                            <p:txEl>
                                              <p:pRg st="4" end="4"/>
                                            </p:txEl>
                                          </p:spTgt>
                                        </p:tgtEl>
                                        <p:attrNameLst>
                                          <p:attrName>style.visibility</p:attrName>
                                        </p:attrNameLst>
                                      </p:cBhvr>
                                      <p:to>
                                        <p:strVal val="visible"/>
                                      </p:to>
                                    </p:set>
                                  </p:childTnLst>
                                </p:cTn>
                              </p:par>
                              <p:par>
                                <p:cTn id="1575" nodeType="withEffect" fill="hold" presetClass="entr" presetID="1">
                                  <p:stCondLst>
                                    <p:cond delay="0"/>
                                  </p:stCondLst>
                                  <p:childTnLst>
                                    <p:set>
                                      <p:cBhvr>
                                        <p:cTn id="1576" dur="1" fill="hold">
                                          <p:stCondLst>
                                            <p:cond delay="0"/>
                                          </p:stCondLst>
                                        </p:cTn>
                                        <p:tgtEl>
                                          <p:spTgt spid="485">
                                            <p:txEl>
                                              <p:pRg st="5" end="5"/>
                                            </p:txEl>
                                          </p:spTgt>
                                        </p:tgtEl>
                                        <p:attrNameLst>
                                          <p:attrName>style.visibility</p:attrName>
                                        </p:attrNameLst>
                                      </p:cBhvr>
                                      <p:to>
                                        <p:strVal val="visible"/>
                                      </p:to>
                                    </p:set>
                                  </p:childTnLst>
                                </p:cTn>
                              </p:par>
                              <p:par>
                                <p:cTn id="1577" nodeType="withEffect" fill="hold" presetClass="entr" presetID="1">
                                  <p:stCondLst>
                                    <p:cond delay="0"/>
                                  </p:stCondLst>
                                  <p:childTnLst>
                                    <p:set>
                                      <p:cBhvr>
                                        <p:cTn id="1578" dur="1" fill="hold">
                                          <p:stCondLst>
                                            <p:cond delay="0"/>
                                          </p:stCondLst>
                                        </p:cTn>
                                        <p:tgtEl>
                                          <p:spTgt spid="485">
                                            <p:txEl>
                                              <p:pRg st="6" end="6"/>
                                            </p:txEl>
                                          </p:spTgt>
                                        </p:tgtEl>
                                        <p:attrNameLst>
                                          <p:attrName>style.visibility</p:attrName>
                                        </p:attrNameLst>
                                      </p:cBhvr>
                                      <p:to>
                                        <p:strVal val="visible"/>
                                      </p:to>
                                    </p:set>
                                  </p:childTnLst>
                                </p:cTn>
                              </p:par>
                              <p:par>
                                <p:cTn id="1579" nodeType="withEffect" fill="hold" presetClass="entr" presetID="1">
                                  <p:stCondLst>
                                    <p:cond delay="0"/>
                                  </p:stCondLst>
                                  <p:childTnLst>
                                    <p:set>
                                      <p:cBhvr>
                                        <p:cTn id="1580" dur="1" fill="hold">
                                          <p:stCondLst>
                                            <p:cond delay="0"/>
                                          </p:stCondLst>
                                        </p:cTn>
                                        <p:tgtEl>
                                          <p:spTgt spid="485">
                                            <p:txEl>
                                              <p:pRg st="7" end="7"/>
                                            </p:txEl>
                                          </p:spTgt>
                                        </p:tgtEl>
                                        <p:attrNameLst>
                                          <p:attrName>style.visibility</p:attrName>
                                        </p:attrNameLst>
                                      </p:cBhvr>
                                      <p:to>
                                        <p:strVal val="visible"/>
                                      </p:to>
                                    </p:set>
                                  </p:childTnLst>
                                </p:cTn>
                              </p:par>
                              <p:par>
                                <p:cTn id="1581" nodeType="withEffect" fill="hold" presetClass="entr" presetID="1">
                                  <p:stCondLst>
                                    <p:cond delay="0"/>
                                  </p:stCondLst>
                                  <p:childTnLst>
                                    <p:set>
                                      <p:cBhvr>
                                        <p:cTn id="1582" dur="1" fill="hold">
                                          <p:stCondLst>
                                            <p:cond delay="0"/>
                                          </p:stCondLst>
                                        </p:cTn>
                                        <p:tgtEl>
                                          <p:spTgt spid="48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Measuring similarity</a:t>
            </a:r>
            <a:endParaRPr b="0" lang="en-US" sz="3600" spc="-1" strike="noStrike">
              <a:solidFill>
                <a:srgbClr val="000000"/>
              </a:solidFill>
              <a:latin typeface="Arial"/>
            </a:endParaRPr>
          </a:p>
        </p:txBody>
      </p:sp>
      <p:sp>
        <p:nvSpPr>
          <p:cNvPr id="48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Given 2 target words v and w</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Need a way to measure their similarity.</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Most measure of vectors similarity are based on the: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Dot product or inner product from linear algebra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High when two vectors have large values in same dimensions. </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Low (in fact 0) for orthogonal vectors with zeros in complementary distribution</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pic>
        <p:nvPicPr>
          <p:cNvPr id="489" name="Picture 4" descr=""/>
          <p:cNvPicPr/>
          <p:nvPr/>
        </p:nvPicPr>
        <p:blipFill>
          <a:blip r:embed="rId1"/>
          <a:stretch/>
        </p:blipFill>
        <p:spPr>
          <a:xfrm>
            <a:off x="2519640" y="3491640"/>
            <a:ext cx="7081200" cy="894960"/>
          </a:xfrm>
          <a:prstGeom prst="rect">
            <a:avLst/>
          </a:prstGeom>
          <a:ln w="0">
            <a:noFill/>
          </a:ln>
        </p:spPr>
      </p:pic>
      <p:sp>
        <p:nvSpPr>
          <p:cNvPr id="490" name="TextBox 6"/>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D4FF488F-B811-4529-9B38-02B0D8E4711A}" type="slidenum">
              <a:t>69</a:t>
            </a:fld>
          </a:p>
        </p:txBody>
      </p:sp>
    </p:spTree>
  </p:cSld>
  <mc:AlternateContent>
    <mc:Choice Requires="p14">
      <p:transition spd="slow" p14:dur="2000"/>
    </mc:Choice>
    <mc:Fallback>
      <p:transition spd="slow"/>
    </mc:Fallback>
  </mc:AlternateContent>
  <p:timing>
    <p:tnLst>
      <p:par>
        <p:cTn id="1583" dur="indefinite" restart="never" nodeType="tmRoot">
          <p:childTnLst>
            <p:seq>
              <p:cTn id="1584" dur="indefinite" nodeType="mainSeq">
                <p:childTnLst>
                  <p:par>
                    <p:cTn id="1585" fill="hold">
                      <p:stCondLst>
                        <p:cond delay="indefinite"/>
                      </p:stCondLst>
                      <p:childTnLst>
                        <p:par>
                          <p:cTn id="1586" fill="hold">
                            <p:stCondLst>
                              <p:cond delay="0"/>
                            </p:stCondLst>
                            <p:childTnLst>
                              <p:par>
                                <p:cTn id="1587" nodeType="clickEffect" fill="hold" presetClass="entr" presetID="1">
                                  <p:stCondLst>
                                    <p:cond delay="0"/>
                                  </p:stCondLst>
                                  <p:childTnLst>
                                    <p:set>
                                      <p:cBhvr>
                                        <p:cTn id="1588"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1589" fill="hold">
                      <p:stCondLst>
                        <p:cond delay="indefinite"/>
                      </p:stCondLst>
                      <p:childTnLst>
                        <p:par>
                          <p:cTn id="1590" fill="hold">
                            <p:stCondLst>
                              <p:cond delay="0"/>
                            </p:stCondLst>
                            <p:childTnLst>
                              <p:par>
                                <p:cTn id="1591" nodeType="clickEffect" fill="hold" presetClass="entr" presetID="1">
                                  <p:stCondLst>
                                    <p:cond delay="0"/>
                                  </p:stCondLst>
                                  <p:childTnLst>
                                    <p:set>
                                      <p:cBhvr>
                                        <p:cTn id="1592"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593" fill="hold">
                      <p:stCondLst>
                        <p:cond delay="indefinite"/>
                      </p:stCondLst>
                      <p:childTnLst>
                        <p:par>
                          <p:cTn id="1594" fill="hold">
                            <p:stCondLst>
                              <p:cond delay="0"/>
                            </p:stCondLst>
                            <p:childTnLst>
                              <p:par>
                                <p:cTn id="1595" nodeType="clickEffect" fill="hold" presetClass="entr" presetID="1">
                                  <p:stCondLst>
                                    <p:cond delay="0"/>
                                  </p:stCondLst>
                                  <p:childTnLst>
                                    <p:set>
                                      <p:cBhvr>
                                        <p:cTn id="1596"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597" fill="hold">
                      <p:stCondLst>
                        <p:cond delay="indefinite"/>
                      </p:stCondLst>
                      <p:childTnLst>
                        <p:par>
                          <p:cTn id="1598" fill="hold">
                            <p:stCondLst>
                              <p:cond delay="0"/>
                            </p:stCondLst>
                            <p:childTnLst>
                              <p:par>
                                <p:cTn id="1599" nodeType="clickEffect" fill="hold" presetClass="entr" presetID="1">
                                  <p:stCondLst>
                                    <p:cond delay="0"/>
                                  </p:stCondLst>
                                  <p:childTnLst>
                                    <p:set>
                                      <p:cBhvr>
                                        <p:cTn id="1600" dur="1" fill="hold">
                                          <p:stCondLst>
                                            <p:cond delay="0"/>
                                          </p:stCondLst>
                                        </p:cTn>
                                        <p:tgtEl>
                                          <p:spTgt spid="488">
                                            <p:txEl>
                                              <p:pRg st="3" end="3"/>
                                            </p:txEl>
                                          </p:spTgt>
                                        </p:tgtEl>
                                        <p:attrNameLst>
                                          <p:attrName>style.visibility</p:attrName>
                                        </p:attrNameLst>
                                      </p:cBhvr>
                                      <p:to>
                                        <p:strVal val="visible"/>
                                      </p:to>
                                    </p:set>
                                  </p:childTnLst>
                                </p:cTn>
                              </p:par>
                              <p:par>
                                <p:cTn id="1601" nodeType="withEffect" fill="hold" presetClass="entr" presetID="1">
                                  <p:stCondLst>
                                    <p:cond delay="0"/>
                                  </p:stCondLst>
                                  <p:childTnLst>
                                    <p:set>
                                      <p:cBhvr>
                                        <p:cTn id="1602" dur="1" fill="hold">
                                          <p:stCondLst>
                                            <p:cond delay="0"/>
                                          </p:stCondLst>
                                        </p:cTn>
                                        <p:tgtEl>
                                          <p:spTgt spid="489"/>
                                        </p:tgtEl>
                                        <p:attrNameLst>
                                          <p:attrName>style.visibility</p:attrName>
                                        </p:attrNameLst>
                                      </p:cBhvr>
                                      <p:to>
                                        <p:strVal val="visible"/>
                                      </p:to>
                                    </p:set>
                                  </p:childTnLst>
                                </p:cTn>
                              </p:par>
                              <p:par>
                                <p:cTn id="1603" nodeType="withEffect" fill="hold" presetClass="entr" presetID="1">
                                  <p:stCondLst>
                                    <p:cond delay="0"/>
                                  </p:stCondLst>
                                  <p:childTnLst>
                                    <p:set>
                                      <p:cBhvr>
                                        <p:cTn id="1604" dur="1" fill="hold">
                                          <p:stCondLst>
                                            <p:cond delay="0"/>
                                          </p:stCondLst>
                                        </p:cTn>
                                        <p:tgtEl>
                                          <p:spTgt spid="488">
                                            <p:txEl>
                                              <p:pRg st="6" end="6"/>
                                            </p:txEl>
                                          </p:spTgt>
                                        </p:tgtEl>
                                        <p:attrNameLst>
                                          <p:attrName>style.visibility</p:attrName>
                                        </p:attrNameLst>
                                      </p:cBhvr>
                                      <p:to>
                                        <p:strVal val="visible"/>
                                      </p:to>
                                    </p:set>
                                  </p:childTnLst>
                                </p:cTn>
                              </p:par>
                              <p:par>
                                <p:cTn id="1605" nodeType="withEffect" fill="hold" presetClass="entr" presetID="1">
                                  <p:stCondLst>
                                    <p:cond delay="0"/>
                                  </p:stCondLst>
                                  <p:childTnLst>
                                    <p:set>
                                      <p:cBhvr>
                                        <p:cTn id="1606" dur="1" fill="hold">
                                          <p:stCondLst>
                                            <p:cond delay="0"/>
                                          </p:stCondLst>
                                        </p:cTn>
                                        <p:tgtEl>
                                          <p:spTgt spid="4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e</a:t>
            </a:r>
            <a:r>
              <a:rPr b="0" lang="en-US" sz="3600" spc="-60" strike="noStrike" cap="all">
                <a:solidFill>
                  <a:srgbClr val="d1282e"/>
                </a:solidFill>
                <a:latin typeface="Arial Black"/>
              </a:rPr>
              <a:t>c</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s</a:t>
            </a:r>
            <a:r>
              <a:rPr b="0" lang="en-US" sz="3600" spc="-60" strike="noStrike" cap="all">
                <a:solidFill>
                  <a:srgbClr val="d1282e"/>
                </a:solidFill>
                <a:latin typeface="Arial Black"/>
              </a:rPr>
              <a:t>o</a:t>
            </a:r>
            <a:r>
              <a:rPr b="0" lang="en-US" sz="3600" spc="-60" strike="noStrike" cap="all">
                <a:solidFill>
                  <a:srgbClr val="d1282e"/>
                </a:solidFill>
                <a:latin typeface="Arial Black"/>
              </a:rPr>
              <a:t>r</a:t>
            </a:r>
            <a:r>
              <a:rPr b="0" lang="en-US" sz="3600" spc="-60" strike="noStrike" cap="all">
                <a:solidFill>
                  <a:srgbClr val="d1282e"/>
                </a:solidFill>
                <a:latin typeface="Arial Black"/>
              </a:rPr>
              <a:t> </a:t>
            </a:r>
            <a:r>
              <a:rPr b="0" lang="en-US" sz="3600" spc="-60" strike="noStrike" cap="all">
                <a:solidFill>
                  <a:srgbClr val="d1282e"/>
                </a:solidFill>
                <a:latin typeface="Arial Black"/>
              </a:rPr>
              <a:t>t</a:t>
            </a:r>
            <a:r>
              <a:rPr b="0" lang="en-US" sz="3600" spc="-60" strike="noStrike" cap="all">
                <a:solidFill>
                  <a:srgbClr val="d1282e"/>
                </a:solidFill>
                <a:latin typeface="Arial Black"/>
              </a:rPr>
              <a:t>o</a:t>
            </a:r>
            <a:r>
              <a:rPr b="0" lang="en-US" sz="3600" spc="-60" strike="noStrike" cap="all">
                <a:solidFill>
                  <a:srgbClr val="d1282e"/>
                </a:solidFill>
                <a:latin typeface="Arial Black"/>
              </a:rPr>
              <a:t> </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16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d1282e"/>
                </a:solidFill>
                <a:latin typeface="Arial"/>
              </a:rPr>
              <a:t>Mechanical translation</a:t>
            </a:r>
            <a:r>
              <a:rPr b="1" lang="en-US" sz="2000" spc="-1" strike="noStrike">
                <a:solidFill>
                  <a:srgbClr val="000000"/>
                </a:solidFill>
                <a:latin typeface="Arial"/>
              </a:rPr>
              <a:t> started in the 1930s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Largely based on dictionary lookups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Georgetown-IBM Experiment: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Translated 60 Russian sentences to English</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Fairly basic system behind the scenes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Highly publicized, system ended up spectacularly failing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Funding dried up; not much research in “mechanical translation” until the 1980s </a:t>
            </a:r>
            <a:r>
              <a:rPr b="1" lang="en-US" sz="2000" spc="-1" strike="noStrike">
                <a:solidFill>
                  <a:srgbClr val="000000"/>
                </a:solidFill>
                <a:latin typeface="Arial"/>
              </a:rPr>
              <a:t>…</a:t>
            </a:r>
            <a:endParaRPr b="1" lang="en-US" sz="2000" spc="-1" strike="noStrike">
              <a:solidFill>
                <a:srgbClr val="000000"/>
              </a:solidFill>
              <a:latin typeface="Arial"/>
            </a:endParaRPr>
          </a:p>
        </p:txBody>
      </p:sp>
      <p:sp>
        <p:nvSpPr>
          <p:cNvPr id="162" name="Picture 4"/>
          <p:cNvSpPr/>
          <p:nvPr/>
        </p:nvSpPr>
        <p:spPr>
          <a:xfrm>
            <a:off x="8211600" y="5043960"/>
            <a:ext cx="2974680" cy="1554120"/>
          </a:xfrm>
          <a:prstGeom prst="roundRect">
            <a:avLst>
              <a:gd name="adj" fmla="val 8594"/>
            </a:avLst>
          </a:prstGeom>
          <a:blipFill rotWithShape="0">
            <a:blip r:embed="rId1"/>
            <a:srcRect/>
            <a:stretch/>
          </a:blipFill>
          <a:ln w="0">
            <a:noFill/>
          </a:ln>
        </p:spPr>
        <p:style>
          <a:lnRef idx="0"/>
          <a:fillRef idx="0"/>
          <a:effectRef idx="0"/>
          <a:fontRef idx="minor"/>
        </p:style>
      </p:sp>
      <p:sp>
        <p:nvSpPr>
          <p:cNvPr id="4" name="PlaceHolder 3"/>
          <p:cNvSpPr>
            <a:spLocks noGrp="1"/>
          </p:cNvSpPr>
          <p:nvPr>
            <p:ph type="sldNum" idx="6"/>
          </p:nvPr>
        </p:nvSpPr>
        <p:spPr/>
        <p:txBody>
          <a:bodyPr/>
          <a:p>
            <a:fld id="{1B13E77A-F202-4368-BFF5-CA8207799988}" type="slidenum">
              <a:t>7</a:t>
            </a:fld>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61">
                                            <p:txEl>
                                              <p:pRg st="5" end="5"/>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61">
                                            <p:txEl>
                                              <p:pRg st="6" end="6"/>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Problem with dot product</a:t>
            </a:r>
            <a:endParaRPr b="0" lang="en-US" sz="3600" spc="-1" strike="noStrike">
              <a:solidFill>
                <a:srgbClr val="000000"/>
              </a:solidFill>
              <a:latin typeface="Arial"/>
            </a:endParaRPr>
          </a:p>
        </p:txBody>
      </p:sp>
      <p:sp>
        <p:nvSpPr>
          <p:cNvPr id="492"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Dot product is longer if the vector is longer. Vector length:</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Vectors are longer if they have higher values in each dimension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That means more frequent words will have higher dot products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That’s bad: we don’t want a similarity metric to be sensitive to word frequency</a:t>
            </a:r>
            <a:endParaRPr b="1" lang="en-US" sz="2000" spc="-1" strike="noStrike">
              <a:solidFill>
                <a:srgbClr val="000000"/>
              </a:solidFill>
              <a:latin typeface="Arial"/>
            </a:endParaRPr>
          </a:p>
        </p:txBody>
      </p:sp>
      <p:pic>
        <p:nvPicPr>
          <p:cNvPr id="493" name="Picture 4" descr=""/>
          <p:cNvPicPr/>
          <p:nvPr/>
        </p:nvPicPr>
        <p:blipFill>
          <a:blip r:embed="rId1"/>
          <a:stretch/>
        </p:blipFill>
        <p:spPr>
          <a:xfrm>
            <a:off x="4800600" y="3071160"/>
            <a:ext cx="1599840" cy="1101240"/>
          </a:xfrm>
          <a:prstGeom prst="rect">
            <a:avLst/>
          </a:prstGeom>
          <a:ln w="0">
            <a:noFill/>
          </a:ln>
        </p:spPr>
      </p:pic>
      <p:pic>
        <p:nvPicPr>
          <p:cNvPr id="494" name="Picture 5" descr=""/>
          <p:cNvPicPr/>
          <p:nvPr/>
        </p:nvPicPr>
        <p:blipFill>
          <a:blip r:embed="rId2"/>
          <a:stretch/>
        </p:blipFill>
        <p:spPr>
          <a:xfrm>
            <a:off x="2595960" y="1676520"/>
            <a:ext cx="7081200" cy="894960"/>
          </a:xfrm>
          <a:prstGeom prst="rect">
            <a:avLst/>
          </a:prstGeom>
          <a:ln w="0">
            <a:noFill/>
          </a:ln>
        </p:spPr>
      </p:pic>
      <p:sp>
        <p:nvSpPr>
          <p:cNvPr id="495" name="TextBox 7"/>
          <p:cNvSpPr/>
          <p:nvPr/>
        </p:nvSpPr>
        <p:spPr>
          <a:xfrm>
            <a:off x="0" y="6488640"/>
            <a:ext cx="469008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7a7a7a"/>
                </a:solidFill>
                <a:latin typeface="Arial"/>
              </a:rPr>
              <a:t>[DJ]</a:t>
            </a:r>
            <a:endParaRPr b="0" lang="en-US" sz="1800" spc="-1" strike="noStrike">
              <a:latin typeface="Arial"/>
            </a:endParaRPr>
          </a:p>
        </p:txBody>
      </p:sp>
      <p:sp>
        <p:nvSpPr>
          <p:cNvPr id="4" name="PlaceHolder 3"/>
          <p:cNvSpPr>
            <a:spLocks noGrp="1"/>
          </p:cNvSpPr>
          <p:nvPr>
            <p:ph type="sldNum" idx="6"/>
          </p:nvPr>
        </p:nvSpPr>
        <p:spPr/>
        <p:txBody>
          <a:bodyPr/>
          <a:p>
            <a:fld id="{8C2DCB42-0ABA-4C40-B719-D3F20F9431CB}" type="slidenum">
              <a:t>70</a:t>
            </a:fld>
          </a:p>
        </p:txBody>
      </p:sp>
    </p:spTree>
  </p:cSld>
  <mc:AlternateContent>
    <mc:Choice Requires="p14">
      <p:transition spd="slow" p14:dur="2000"/>
    </mc:Choice>
    <mc:Fallback>
      <p:transition spd="slow"/>
    </mc:Fallback>
  </mc:AlternateContent>
  <p:timing>
    <p:tnLst>
      <p:par>
        <p:cTn id="1607" dur="indefinite" restart="never" nodeType="tmRoot">
          <p:childTnLst>
            <p:seq>
              <p:cTn id="1608" dur="indefinite" nodeType="mainSeq">
                <p:childTnLst>
                  <p:par>
                    <p:cTn id="1609" fill="hold">
                      <p:stCondLst>
                        <p:cond delay="indefinite"/>
                      </p:stCondLst>
                      <p:childTnLst>
                        <p:par>
                          <p:cTn id="1610" fill="hold">
                            <p:stCondLst>
                              <p:cond delay="0"/>
                            </p:stCondLst>
                            <p:childTnLst>
                              <p:par>
                                <p:cTn id="1611" nodeType="clickEffect" fill="hold" presetClass="entr" presetID="1">
                                  <p:stCondLst>
                                    <p:cond delay="0"/>
                                  </p:stCondLst>
                                  <p:childTnLst>
                                    <p:set>
                                      <p:cBhvr>
                                        <p:cTn id="1612" dur="1" fill="hold">
                                          <p:stCondLst>
                                            <p:cond delay="0"/>
                                          </p:stCondLst>
                                        </p:cTn>
                                        <p:tgtEl>
                                          <p:spTgt spid="492">
                                            <p:txEl>
                                              <p:pRg st="2" end="2"/>
                                            </p:txEl>
                                          </p:spTgt>
                                        </p:tgtEl>
                                        <p:attrNameLst>
                                          <p:attrName>style.visibility</p:attrName>
                                        </p:attrNameLst>
                                      </p:cBhvr>
                                      <p:to>
                                        <p:strVal val="visible"/>
                                      </p:to>
                                    </p:set>
                                  </p:childTnLst>
                                </p:cTn>
                              </p:par>
                              <p:par>
                                <p:cTn id="1613" nodeType="withEffect" fill="hold" presetClass="entr" presetID="1">
                                  <p:stCondLst>
                                    <p:cond delay="0"/>
                                  </p:stCondLst>
                                  <p:childTnLst>
                                    <p:set>
                                      <p:cBhvr>
                                        <p:cTn id="1614" dur="1" fill="hold">
                                          <p:stCondLst>
                                            <p:cond delay="0"/>
                                          </p:stCondLst>
                                        </p:cTn>
                                        <p:tgtEl>
                                          <p:spTgt spid="493"/>
                                        </p:tgtEl>
                                        <p:attrNameLst>
                                          <p:attrName>style.visibility</p:attrName>
                                        </p:attrNameLst>
                                      </p:cBhvr>
                                      <p:to>
                                        <p:strVal val="visible"/>
                                      </p:to>
                                    </p:set>
                                  </p:childTnLst>
                                </p:cTn>
                              </p:par>
                            </p:childTnLst>
                          </p:cTn>
                        </p:par>
                      </p:childTnLst>
                    </p:cTn>
                  </p:par>
                  <p:par>
                    <p:cTn id="1615" fill="hold">
                      <p:stCondLst>
                        <p:cond delay="indefinite"/>
                      </p:stCondLst>
                      <p:childTnLst>
                        <p:par>
                          <p:cTn id="1616" fill="hold">
                            <p:stCondLst>
                              <p:cond delay="0"/>
                            </p:stCondLst>
                            <p:childTnLst>
                              <p:par>
                                <p:cTn id="1617" nodeType="clickEffect" fill="hold" presetClass="entr" presetID="1">
                                  <p:stCondLst>
                                    <p:cond delay="0"/>
                                  </p:stCondLst>
                                  <p:childTnLst>
                                    <p:set>
                                      <p:cBhvr>
                                        <p:cTn id="1618" dur="1" fill="hold">
                                          <p:stCondLst>
                                            <p:cond delay="0"/>
                                          </p:stCondLst>
                                        </p:cTn>
                                        <p:tgtEl>
                                          <p:spTgt spid="492">
                                            <p:txEl>
                                              <p:pRg st="6" end="6"/>
                                            </p:txEl>
                                          </p:spTgt>
                                        </p:tgtEl>
                                        <p:attrNameLst>
                                          <p:attrName>style.visibility</p:attrName>
                                        </p:attrNameLst>
                                      </p:cBhvr>
                                      <p:to>
                                        <p:strVal val="visible"/>
                                      </p:to>
                                    </p:set>
                                  </p:childTnLst>
                                </p:cTn>
                              </p:par>
                            </p:childTnLst>
                          </p:cTn>
                        </p:par>
                      </p:childTnLst>
                    </p:cTn>
                  </p:par>
                  <p:par>
                    <p:cTn id="1619" fill="hold">
                      <p:stCondLst>
                        <p:cond delay="indefinite"/>
                      </p:stCondLst>
                      <p:childTnLst>
                        <p:par>
                          <p:cTn id="1620" fill="hold">
                            <p:stCondLst>
                              <p:cond delay="0"/>
                            </p:stCondLst>
                            <p:childTnLst>
                              <p:par>
                                <p:cTn id="1621" nodeType="clickEffect" fill="hold" presetClass="entr" presetID="1">
                                  <p:stCondLst>
                                    <p:cond delay="0"/>
                                  </p:stCondLst>
                                  <p:childTnLst>
                                    <p:set>
                                      <p:cBhvr>
                                        <p:cTn id="1622" dur="1" fill="hold">
                                          <p:stCondLst>
                                            <p:cond delay="0"/>
                                          </p:stCondLst>
                                        </p:cTn>
                                        <p:tgtEl>
                                          <p:spTgt spid="492">
                                            <p:txEl>
                                              <p:pRg st="7" end="7"/>
                                            </p:txEl>
                                          </p:spTgt>
                                        </p:tgtEl>
                                        <p:attrNameLst>
                                          <p:attrName>style.visibility</p:attrName>
                                        </p:attrNameLst>
                                      </p:cBhvr>
                                      <p:to>
                                        <p:strVal val="visible"/>
                                      </p:to>
                                    </p:set>
                                  </p:childTnLst>
                                </p:cTn>
                              </p:par>
                            </p:childTnLst>
                          </p:cTn>
                        </p:par>
                      </p:childTnLst>
                    </p:cTn>
                  </p:par>
                  <p:par>
                    <p:cTn id="1623" fill="hold">
                      <p:stCondLst>
                        <p:cond delay="indefinite"/>
                      </p:stCondLst>
                      <p:childTnLst>
                        <p:par>
                          <p:cTn id="1624" fill="hold">
                            <p:stCondLst>
                              <p:cond delay="0"/>
                            </p:stCondLst>
                            <p:childTnLst>
                              <p:par>
                                <p:cTn id="1625" nodeType="clickEffect" fill="hold" presetClass="entr" presetID="1">
                                  <p:stCondLst>
                                    <p:cond delay="0"/>
                                  </p:stCondLst>
                                  <p:childTnLst>
                                    <p:set>
                                      <p:cBhvr>
                                        <p:cTn id="1626" dur="1" fill="hold">
                                          <p:stCondLst>
                                            <p:cond delay="0"/>
                                          </p:stCondLst>
                                        </p:cTn>
                                        <p:tgtEl>
                                          <p:spTgt spid="49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Solution: cosine</a:t>
            </a:r>
            <a:endParaRPr b="0" lang="en-US" sz="3600" spc="-1" strike="noStrike">
              <a:solidFill>
                <a:srgbClr val="000000"/>
              </a:solidFill>
              <a:latin typeface="Arial"/>
            </a:endParaRPr>
          </a:p>
        </p:txBody>
      </p:sp>
      <p:sp>
        <p:nvSpPr>
          <p:cNvPr id="49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Just divide the dot product by the length of the two vectors!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This turns out to be the cosine of the angle between them!</a:t>
            </a:r>
            <a:endParaRPr b="1" lang="en-US" sz="2000" spc="-1" strike="noStrike">
              <a:solidFill>
                <a:srgbClr val="000000"/>
              </a:solidFill>
              <a:latin typeface="Arial"/>
            </a:endParaRPr>
          </a:p>
        </p:txBody>
      </p:sp>
      <p:pic>
        <p:nvPicPr>
          <p:cNvPr id="498" name="Picture 4" descr=""/>
          <p:cNvPicPr/>
          <p:nvPr/>
        </p:nvPicPr>
        <p:blipFill>
          <a:blip r:embed="rId1"/>
          <a:stretch/>
        </p:blipFill>
        <p:spPr>
          <a:xfrm>
            <a:off x="5638680" y="2301840"/>
            <a:ext cx="837720" cy="972000"/>
          </a:xfrm>
          <a:prstGeom prst="rect">
            <a:avLst/>
          </a:prstGeom>
          <a:ln w="0">
            <a:noFill/>
          </a:ln>
        </p:spPr>
      </p:pic>
      <p:pic>
        <p:nvPicPr>
          <p:cNvPr id="499" name="Picture 5" descr=""/>
          <p:cNvPicPr/>
          <p:nvPr/>
        </p:nvPicPr>
        <p:blipFill>
          <a:blip r:embed="rId2"/>
          <a:stretch/>
        </p:blipFill>
        <p:spPr>
          <a:xfrm>
            <a:off x="4826160" y="4070160"/>
            <a:ext cx="2463480" cy="1311840"/>
          </a:xfrm>
          <a:prstGeom prst="rect">
            <a:avLst/>
          </a:prstGeom>
          <a:ln w="0">
            <a:noFill/>
          </a:ln>
        </p:spPr>
      </p:pic>
      <p:sp>
        <p:nvSpPr>
          <p:cNvPr id="4" name="PlaceHolder 3"/>
          <p:cNvSpPr>
            <a:spLocks noGrp="1"/>
          </p:cNvSpPr>
          <p:nvPr>
            <p:ph type="sldNum" idx="6"/>
          </p:nvPr>
        </p:nvSpPr>
        <p:spPr/>
        <p:txBody>
          <a:bodyPr/>
          <a:p>
            <a:fld id="{968DF076-B9AE-423E-B987-1857852017E8}" type="slidenum">
              <a:t>71</a:t>
            </a:fld>
          </a:p>
        </p:txBody>
      </p:sp>
    </p:spTree>
  </p:cSld>
  <mc:AlternateContent>
    <mc:Choice Requires="p14">
      <p:transition spd="slow" p14:dur="2000"/>
    </mc:Choice>
    <mc:Fallback>
      <p:transition spd="slow"/>
    </mc:Fallback>
  </mc:AlternateContent>
  <p:timing>
    <p:tnLst>
      <p:par>
        <p:cTn id="1627" dur="indefinite" restart="never" nodeType="tmRoot">
          <p:childTnLst>
            <p:seq>
              <p:cTn id="1628" dur="indefinite" nodeType="mainSeq">
                <p:childTnLst>
                  <p:par>
                    <p:cTn id="1629" fill="hold">
                      <p:stCondLst>
                        <p:cond delay="indefinite"/>
                      </p:stCondLst>
                      <p:childTnLst>
                        <p:par>
                          <p:cTn id="1630" fill="hold">
                            <p:stCondLst>
                              <p:cond delay="0"/>
                            </p:stCondLst>
                            <p:childTnLst>
                              <p:par>
                                <p:cTn id="1631" nodeType="clickEffect" fill="hold" presetClass="entr" presetID="1">
                                  <p:stCondLst>
                                    <p:cond delay="0"/>
                                  </p:stCondLst>
                                  <p:childTnLst>
                                    <p:set>
                                      <p:cBhvr>
                                        <p:cTn id="1632" dur="1" fill="hold">
                                          <p:stCondLst>
                                            <p:cond delay="0"/>
                                          </p:stCondLst>
                                        </p:cTn>
                                        <p:tgtEl>
                                          <p:spTgt spid="497">
                                            <p:txEl>
                                              <p:pRg st="0" end="0"/>
                                            </p:txEl>
                                          </p:spTgt>
                                        </p:tgtEl>
                                        <p:attrNameLst>
                                          <p:attrName>style.visibility</p:attrName>
                                        </p:attrNameLst>
                                      </p:cBhvr>
                                      <p:to>
                                        <p:strVal val="visible"/>
                                      </p:to>
                                    </p:set>
                                  </p:childTnLst>
                                </p:cTn>
                              </p:par>
                              <p:par>
                                <p:cTn id="1633" nodeType="withEffect" fill="hold" presetClass="entr" presetID="1">
                                  <p:stCondLst>
                                    <p:cond delay="0"/>
                                  </p:stCondLst>
                                  <p:childTnLst>
                                    <p:set>
                                      <p:cBhvr>
                                        <p:cTn id="1634" dur="1" fill="hold">
                                          <p:stCondLst>
                                            <p:cond delay="0"/>
                                          </p:stCondLst>
                                        </p:cTn>
                                        <p:tgtEl>
                                          <p:spTgt spid="498"/>
                                        </p:tgtEl>
                                        <p:attrNameLst>
                                          <p:attrName>style.visibility</p:attrName>
                                        </p:attrNameLst>
                                      </p:cBhvr>
                                      <p:to>
                                        <p:strVal val="visible"/>
                                      </p:to>
                                    </p:set>
                                  </p:childTnLst>
                                </p:cTn>
                              </p:par>
                            </p:childTnLst>
                          </p:cTn>
                        </p:par>
                      </p:childTnLst>
                    </p:cTn>
                  </p:par>
                  <p:par>
                    <p:cTn id="1635" fill="hold">
                      <p:stCondLst>
                        <p:cond delay="indefinite"/>
                      </p:stCondLst>
                      <p:childTnLst>
                        <p:par>
                          <p:cTn id="1636" fill="hold">
                            <p:stCondLst>
                              <p:cond delay="0"/>
                            </p:stCondLst>
                            <p:childTnLst>
                              <p:par>
                                <p:cTn id="1637" nodeType="clickEffect" fill="hold" presetClass="entr" presetID="1">
                                  <p:stCondLst>
                                    <p:cond delay="0"/>
                                  </p:stCondLst>
                                  <p:childTnLst>
                                    <p:set>
                                      <p:cBhvr>
                                        <p:cTn id="1638" dur="1" fill="hold">
                                          <p:stCondLst>
                                            <p:cond delay="0"/>
                                          </p:stCondLst>
                                        </p:cTn>
                                        <p:tgtEl>
                                          <p:spTgt spid="497">
                                            <p:txEl>
                                              <p:pRg st="4" end="4"/>
                                            </p:txEl>
                                          </p:spTgt>
                                        </p:tgtEl>
                                        <p:attrNameLst>
                                          <p:attrName>style.visibility</p:attrName>
                                        </p:attrNameLst>
                                      </p:cBhvr>
                                      <p:to>
                                        <p:strVal val="visible"/>
                                      </p:to>
                                    </p:set>
                                  </p:childTnLst>
                                </p:cTn>
                              </p:par>
                              <p:par>
                                <p:cTn id="1639" nodeType="withEffect" fill="hold" presetClass="entr" presetID="1">
                                  <p:stCondLst>
                                    <p:cond delay="0"/>
                                  </p:stCondLst>
                                  <p:childTnLst>
                                    <p:set>
                                      <p:cBhvr>
                                        <p:cTn id="1640"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Similarity between Documents</a:t>
            </a:r>
            <a:endParaRPr b="0" lang="en-US" sz="3600" spc="-1" strike="noStrike">
              <a:solidFill>
                <a:srgbClr val="000000"/>
              </a:solidFill>
              <a:latin typeface="Arial"/>
            </a:endParaRPr>
          </a:p>
        </p:txBody>
      </p:sp>
      <p:sp>
        <p:nvSpPr>
          <p:cNvPr id="50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Given two documents x and y, represented by their TF-IDF vectors (or any vectors), the </a:t>
            </a:r>
            <a:r>
              <a:rPr b="1" lang="en-US" sz="2000" spc="-1" strike="noStrike">
                <a:solidFill>
                  <a:srgbClr val="d1282e"/>
                </a:solidFill>
                <a:latin typeface="Arial"/>
              </a:rPr>
              <a:t>cosine similarity</a:t>
            </a:r>
            <a:r>
              <a:rPr b="1" lang="en-US" sz="2000" spc="-1" strike="noStrike">
                <a:solidFill>
                  <a:srgbClr val="000000"/>
                </a:solidFill>
                <a:latin typeface="Arial"/>
              </a:rPr>
              <a:t> is: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Formally, it measures the cosine of the angle between two vectors x and y:</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cos(0</a:t>
            </a:r>
            <a:r>
              <a:rPr b="0" lang="en-US" sz="2000" spc="-1" strike="noStrike" baseline="30000">
                <a:solidFill>
                  <a:srgbClr val="000000"/>
                </a:solidFill>
                <a:latin typeface="Arial"/>
              </a:rPr>
              <a:t>o</a:t>
            </a:r>
            <a:r>
              <a:rPr b="0" lang="en-US" sz="2000" spc="-1" strike="noStrike">
                <a:solidFill>
                  <a:srgbClr val="000000"/>
                </a:solidFill>
                <a:latin typeface="Arial"/>
              </a:rPr>
              <a:t>) = 1, cos(90</a:t>
            </a:r>
            <a:r>
              <a:rPr b="0" lang="en-US" sz="2000" spc="-1" strike="noStrike" baseline="30000">
                <a:solidFill>
                  <a:srgbClr val="000000"/>
                </a:solidFill>
                <a:latin typeface="Arial"/>
              </a:rPr>
              <a:t>o</a:t>
            </a:r>
            <a:r>
              <a:rPr b="0" lang="en-US" sz="2000" spc="-1" strike="noStrike">
                <a:solidFill>
                  <a:srgbClr val="000000"/>
                </a:solidFill>
                <a:latin typeface="Arial"/>
              </a:rPr>
              <a:t>) = 0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Similar documents have high cosine similarity;</a:t>
            </a:r>
            <a:br/>
            <a:r>
              <a:rPr b="1" lang="en-US" sz="2000" spc="-1" strike="noStrike">
                <a:solidFill>
                  <a:srgbClr val="000000"/>
                </a:solidFill>
                <a:latin typeface="Arial"/>
              </a:rPr>
              <a:t>dissimilar documents have low cosine similarity.</a:t>
            </a:r>
            <a:endParaRPr b="1" lang="en-US" sz="2000" spc="-1" strike="noStrike">
              <a:solidFill>
                <a:srgbClr val="000000"/>
              </a:solidFill>
              <a:latin typeface="Arial"/>
            </a:endParaRPr>
          </a:p>
        </p:txBody>
      </p:sp>
      <p:pic>
        <p:nvPicPr>
          <p:cNvPr id="502" name="Picture 4" descr=""/>
          <p:cNvPicPr/>
          <p:nvPr/>
        </p:nvPicPr>
        <p:blipFill>
          <a:blip r:embed="rId1"/>
          <a:stretch/>
        </p:blipFill>
        <p:spPr>
          <a:xfrm>
            <a:off x="3156120" y="2580120"/>
            <a:ext cx="5270040" cy="1053720"/>
          </a:xfrm>
          <a:prstGeom prst="rect">
            <a:avLst/>
          </a:prstGeom>
          <a:ln w="0">
            <a:noFill/>
          </a:ln>
        </p:spPr>
      </p:pic>
      <p:pic>
        <p:nvPicPr>
          <p:cNvPr id="503" name="Picture 5" descr=""/>
          <p:cNvPicPr/>
          <p:nvPr/>
        </p:nvPicPr>
        <p:blipFill>
          <a:blip r:embed="rId2"/>
          <a:stretch/>
        </p:blipFill>
        <p:spPr>
          <a:xfrm>
            <a:off x="8426520" y="4407480"/>
            <a:ext cx="1585080" cy="1244160"/>
          </a:xfrm>
          <a:prstGeom prst="rect">
            <a:avLst/>
          </a:prstGeom>
          <a:ln w="0">
            <a:noFill/>
          </a:ln>
        </p:spPr>
      </p:pic>
      <p:sp>
        <p:nvSpPr>
          <p:cNvPr id="4" name="PlaceHolder 3"/>
          <p:cNvSpPr>
            <a:spLocks noGrp="1"/>
          </p:cNvSpPr>
          <p:nvPr>
            <p:ph type="sldNum" idx="6"/>
          </p:nvPr>
        </p:nvSpPr>
        <p:spPr/>
        <p:txBody>
          <a:bodyPr/>
          <a:p>
            <a:fld id="{4B91254C-61B3-4C56-BE66-C70CBFC89EC0}" type="slidenum">
              <a:t>72</a:t>
            </a:fld>
          </a:p>
        </p:txBody>
      </p:sp>
    </p:spTree>
  </p:cSld>
  <mc:AlternateContent>
    <mc:Choice Requires="p14">
      <p:transition spd="slow" p14:dur="2000"/>
    </mc:Choice>
    <mc:Fallback>
      <p:transition spd="slow"/>
    </mc:Fallback>
  </mc:AlternateContent>
  <p:timing>
    <p:tnLst>
      <p:par>
        <p:cTn id="1641" dur="indefinite" restart="never" nodeType="tmRoot">
          <p:childTnLst>
            <p:seq>
              <p:cTn id="1642" dur="indefinite" nodeType="mainSeq">
                <p:childTnLst>
                  <p:par>
                    <p:cTn id="1643" fill="hold">
                      <p:stCondLst>
                        <p:cond delay="indefinite"/>
                      </p:stCondLst>
                      <p:childTnLst>
                        <p:par>
                          <p:cTn id="1644" fill="hold">
                            <p:stCondLst>
                              <p:cond delay="0"/>
                            </p:stCondLst>
                            <p:childTnLst>
                              <p:par>
                                <p:cTn id="1645" nodeType="clickEffect" fill="hold" presetClass="entr" presetID="1">
                                  <p:stCondLst>
                                    <p:cond delay="0"/>
                                  </p:stCondLst>
                                  <p:childTnLst>
                                    <p:set>
                                      <p:cBhvr>
                                        <p:cTn id="1646" dur="1" fill="hold">
                                          <p:stCondLst>
                                            <p:cond delay="0"/>
                                          </p:stCondLst>
                                        </p:cTn>
                                        <p:tgtEl>
                                          <p:spTgt spid="501">
                                            <p:txEl>
                                              <p:pRg st="0" end="0"/>
                                            </p:txEl>
                                          </p:spTgt>
                                        </p:tgtEl>
                                        <p:attrNameLst>
                                          <p:attrName>style.visibility</p:attrName>
                                        </p:attrNameLst>
                                      </p:cBhvr>
                                      <p:to>
                                        <p:strVal val="visible"/>
                                      </p:to>
                                    </p:set>
                                  </p:childTnLst>
                                </p:cTn>
                              </p:par>
                            </p:childTnLst>
                          </p:cTn>
                        </p:par>
                      </p:childTnLst>
                    </p:cTn>
                  </p:par>
                  <p:par>
                    <p:cTn id="1647" fill="hold">
                      <p:stCondLst>
                        <p:cond delay="indefinite"/>
                      </p:stCondLst>
                      <p:childTnLst>
                        <p:par>
                          <p:cTn id="1648" fill="hold">
                            <p:stCondLst>
                              <p:cond delay="0"/>
                            </p:stCondLst>
                            <p:childTnLst>
                              <p:par>
                                <p:cTn id="1649" nodeType="clickEffect" fill="hold" presetClass="entr" presetID="1">
                                  <p:stCondLst>
                                    <p:cond delay="0"/>
                                  </p:stCondLst>
                                  <p:childTnLst>
                                    <p:set>
                                      <p:cBhvr>
                                        <p:cTn id="1650" dur="1" fill="hold">
                                          <p:stCondLst>
                                            <p:cond delay="0"/>
                                          </p:stCondLst>
                                        </p:cTn>
                                        <p:tgtEl>
                                          <p:spTgt spid="502"/>
                                        </p:tgtEl>
                                        <p:attrNameLst>
                                          <p:attrName>style.visibility</p:attrName>
                                        </p:attrNameLst>
                                      </p:cBhvr>
                                      <p:to>
                                        <p:strVal val="visible"/>
                                      </p:to>
                                    </p:set>
                                  </p:childTnLst>
                                </p:cTn>
                              </p:par>
                            </p:childTnLst>
                          </p:cTn>
                        </p:par>
                      </p:childTnLst>
                    </p:cTn>
                  </p:par>
                  <p:par>
                    <p:cTn id="1651" fill="hold">
                      <p:stCondLst>
                        <p:cond delay="indefinite"/>
                      </p:stCondLst>
                      <p:childTnLst>
                        <p:par>
                          <p:cTn id="1652" fill="hold">
                            <p:stCondLst>
                              <p:cond delay="0"/>
                            </p:stCondLst>
                            <p:childTnLst>
                              <p:par>
                                <p:cTn id="1653" nodeType="clickEffect" fill="hold" presetClass="entr" presetID="1">
                                  <p:stCondLst>
                                    <p:cond delay="0"/>
                                  </p:stCondLst>
                                  <p:childTnLst>
                                    <p:set>
                                      <p:cBhvr>
                                        <p:cTn id="1654" dur="1" fill="hold">
                                          <p:stCondLst>
                                            <p:cond delay="0"/>
                                          </p:stCondLst>
                                        </p:cTn>
                                        <p:tgtEl>
                                          <p:spTgt spid="501">
                                            <p:txEl>
                                              <p:pRg st="4" end="4"/>
                                            </p:txEl>
                                          </p:spTgt>
                                        </p:tgtEl>
                                        <p:attrNameLst>
                                          <p:attrName>style.visibility</p:attrName>
                                        </p:attrNameLst>
                                      </p:cBhvr>
                                      <p:to>
                                        <p:strVal val="visible"/>
                                      </p:to>
                                    </p:set>
                                  </p:childTnLst>
                                </p:cTn>
                              </p:par>
                            </p:childTnLst>
                          </p:cTn>
                        </p:par>
                      </p:childTnLst>
                    </p:cTn>
                  </p:par>
                  <p:par>
                    <p:cTn id="1655" fill="hold">
                      <p:stCondLst>
                        <p:cond delay="indefinite"/>
                      </p:stCondLst>
                      <p:childTnLst>
                        <p:par>
                          <p:cTn id="1656" fill="hold">
                            <p:stCondLst>
                              <p:cond delay="0"/>
                            </p:stCondLst>
                            <p:childTnLst>
                              <p:par>
                                <p:cTn id="1657" nodeType="clickEffect" fill="hold" presetClass="entr" presetID="1">
                                  <p:stCondLst>
                                    <p:cond delay="0"/>
                                  </p:stCondLst>
                                  <p:childTnLst>
                                    <p:set>
                                      <p:cBhvr>
                                        <p:cTn id="1658" dur="1" fill="hold">
                                          <p:stCondLst>
                                            <p:cond delay="0"/>
                                          </p:stCondLst>
                                        </p:cTn>
                                        <p:tgtEl>
                                          <p:spTgt spid="501">
                                            <p:txEl>
                                              <p:pRg st="5" end="5"/>
                                            </p:txEl>
                                          </p:spTgt>
                                        </p:tgtEl>
                                        <p:attrNameLst>
                                          <p:attrName>style.visibility</p:attrName>
                                        </p:attrNameLst>
                                      </p:cBhvr>
                                      <p:to>
                                        <p:strVal val="visible"/>
                                      </p:to>
                                    </p:set>
                                  </p:childTnLst>
                                </p:cTn>
                              </p:par>
                              <p:par>
                                <p:cTn id="1659" nodeType="withEffect" fill="hold" presetClass="entr" presetID="1">
                                  <p:stCondLst>
                                    <p:cond delay="0"/>
                                  </p:stCondLst>
                                  <p:childTnLst>
                                    <p:set>
                                      <p:cBhvr>
                                        <p:cTn id="1660" dur="1" fill="hold">
                                          <p:stCondLst>
                                            <p:cond delay="0"/>
                                          </p:stCondLst>
                                        </p:cTn>
                                        <p:tgtEl>
                                          <p:spTgt spid="503"/>
                                        </p:tgtEl>
                                        <p:attrNameLst>
                                          <p:attrName>style.visibility</p:attrName>
                                        </p:attrNameLst>
                                      </p:cBhvr>
                                      <p:to>
                                        <p:strVal val="visible"/>
                                      </p:to>
                                    </p:set>
                                  </p:childTnLst>
                                </p:cTn>
                              </p:par>
                            </p:childTnLst>
                          </p:cTn>
                        </p:par>
                      </p:childTnLst>
                    </p:cTn>
                  </p:par>
                  <p:par>
                    <p:cTn id="1661" fill="hold">
                      <p:stCondLst>
                        <p:cond delay="indefinite"/>
                      </p:stCondLst>
                      <p:childTnLst>
                        <p:par>
                          <p:cTn id="1662" fill="hold">
                            <p:stCondLst>
                              <p:cond delay="0"/>
                            </p:stCondLst>
                            <p:childTnLst>
                              <p:par>
                                <p:cTn id="1663" nodeType="clickEffect" fill="hold" presetClass="entr" presetID="1">
                                  <p:stCondLst>
                                    <p:cond delay="0"/>
                                  </p:stCondLst>
                                  <p:childTnLst>
                                    <p:set>
                                      <p:cBhvr>
                                        <p:cTn id="1664" dur="1" fill="hold">
                                          <p:stCondLst>
                                            <p:cond delay="0"/>
                                          </p:stCondLst>
                                        </p:cTn>
                                        <p:tgtEl>
                                          <p:spTgt spid="50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Example</a:t>
            </a:r>
            <a:endParaRPr b="0" lang="en-US" sz="3600" spc="-1" strike="noStrike">
              <a:solidFill>
                <a:srgbClr val="000000"/>
              </a:solidFill>
              <a:latin typeface="Arial"/>
            </a:endParaRPr>
          </a:p>
        </p:txBody>
      </p:sp>
      <p:graphicFrame>
        <p:nvGraphicFramePr>
          <p:cNvPr id="505" name="Content Placeholder 5"/>
          <p:cNvGraphicFramePr/>
          <p:nvPr/>
        </p:nvGraphicFramePr>
        <p:xfrm>
          <a:off x="6924600" y="701280"/>
          <a:ext cx="4419360" cy="1599840"/>
        </p:xfrm>
        <a:graphic>
          <a:graphicData uri="http://schemas.openxmlformats.org/drawingml/2006/table">
            <a:tbl>
              <a:tblPr/>
              <a:tblGrid>
                <a:gridCol w="1447560"/>
                <a:gridCol w="838080"/>
                <a:gridCol w="838080"/>
                <a:gridCol w="1295640"/>
              </a:tblGrid>
              <a:tr h="399960">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c>
                  <a:txBody>
                    <a:bodyPr anchor="t">
                      <a:noAutofit/>
                    </a:bodyPr>
                    <a:p>
                      <a:pPr>
                        <a:lnSpc>
                          <a:spcPct val="100000"/>
                        </a:lnSpc>
                        <a:buNone/>
                      </a:pPr>
                      <a:r>
                        <a:rPr b="1" lang="en-US" sz="1800" spc="-1" strike="noStrike">
                          <a:solidFill>
                            <a:srgbClr val="ffffff"/>
                          </a:solidFill>
                          <a:latin typeface="Arial"/>
                        </a:rPr>
                        <a:t>large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c>
                  <a:txBody>
                    <a:bodyPr anchor="t">
                      <a:noAutofit/>
                    </a:bodyPr>
                    <a:p>
                      <a:pPr>
                        <a:lnSpc>
                          <a:spcPct val="100000"/>
                        </a:lnSpc>
                        <a:buNone/>
                      </a:pPr>
                      <a:r>
                        <a:rPr b="1" lang="en-US" sz="1800" spc="-1" strike="noStrike">
                          <a:solidFill>
                            <a:srgbClr val="ffffff"/>
                          </a:solidFill>
                          <a:latin typeface="Arial"/>
                        </a:rPr>
                        <a:t>data</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c>
                  <a:txBody>
                    <a:bodyPr anchor="t">
                      <a:noAutofit/>
                    </a:bodyPr>
                    <a:p>
                      <a:pPr>
                        <a:lnSpc>
                          <a:spcPct val="100000"/>
                        </a:lnSpc>
                        <a:buNone/>
                      </a:pPr>
                      <a:r>
                        <a:rPr b="1" lang="en-US" sz="1800" spc="-1" strike="noStrike">
                          <a:solidFill>
                            <a:srgbClr val="ffffff"/>
                          </a:solidFill>
                          <a:latin typeface="Arial"/>
                        </a:rPr>
                        <a:t>computer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7a7a7a"/>
                    </a:solidFill>
                  </a:tcPr>
                </a:tc>
              </a:tr>
              <a:tr h="399960">
                <a:tc>
                  <a:txBody>
                    <a:bodyPr anchor="t">
                      <a:noAutofit/>
                    </a:bodyPr>
                    <a:p>
                      <a:pPr>
                        <a:lnSpc>
                          <a:spcPct val="100000"/>
                        </a:lnSpc>
                        <a:buNone/>
                      </a:pPr>
                      <a:r>
                        <a:rPr b="0" lang="en-US" sz="2000" spc="-1" strike="noStrike">
                          <a:solidFill>
                            <a:srgbClr val="000000"/>
                          </a:solidFill>
                          <a:latin typeface="Arial"/>
                        </a:rPr>
                        <a:t>apricot</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2</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0</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0</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r h="399960">
                <a:tc>
                  <a:txBody>
                    <a:bodyPr anchor="t">
                      <a:noAutofit/>
                    </a:bodyPr>
                    <a:p>
                      <a:pPr>
                        <a:lnSpc>
                          <a:spcPct val="100000"/>
                        </a:lnSpc>
                        <a:buNone/>
                      </a:pPr>
                      <a:r>
                        <a:rPr b="0" lang="en-US" sz="2000" spc="-1" strike="noStrike">
                          <a:solidFill>
                            <a:srgbClr val="000000"/>
                          </a:solidFill>
                          <a:latin typeface="Arial"/>
                        </a:rPr>
                        <a:t>digital</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bebeb"/>
                    </a:solidFill>
                  </a:tcPr>
                </a:tc>
                <a:tc>
                  <a:txBody>
                    <a:bodyPr anchor="t">
                      <a:noAutofit/>
                    </a:bodyPr>
                    <a:p>
                      <a:pPr>
                        <a:lnSpc>
                          <a:spcPct val="100000"/>
                        </a:lnSpc>
                        <a:buNone/>
                      </a:pPr>
                      <a:r>
                        <a:rPr b="0" lang="en-US" sz="2000" spc="-1" strike="noStrike">
                          <a:solidFill>
                            <a:srgbClr val="000000"/>
                          </a:solidFill>
                          <a:latin typeface="Arial"/>
                        </a:rPr>
                        <a:t>0</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bebeb"/>
                    </a:solidFill>
                  </a:tcPr>
                </a:tc>
                <a:tc>
                  <a:txBody>
                    <a:bodyPr anchor="t">
                      <a:noAutofit/>
                    </a:bodyPr>
                    <a:p>
                      <a:pPr>
                        <a:lnSpc>
                          <a:spcPct val="100000"/>
                        </a:lnSpc>
                        <a:buNone/>
                      </a:pPr>
                      <a:r>
                        <a:rPr b="0" lang="en-US" sz="2000" spc="-1" strike="noStrike">
                          <a:solidFill>
                            <a:srgbClr val="000000"/>
                          </a:solidFill>
                          <a:latin typeface="Arial"/>
                        </a:rPr>
                        <a:t>1</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bebeb"/>
                    </a:solidFill>
                  </a:tcPr>
                </a:tc>
                <a:tc>
                  <a:txBody>
                    <a:bodyPr anchor="t">
                      <a:noAutofit/>
                    </a:bodyPr>
                    <a:p>
                      <a:pPr>
                        <a:lnSpc>
                          <a:spcPct val="100000"/>
                        </a:lnSpc>
                        <a:buNone/>
                      </a:pPr>
                      <a:r>
                        <a:rPr b="0" lang="en-US" sz="2000" spc="-1" strike="noStrike">
                          <a:solidFill>
                            <a:srgbClr val="000000"/>
                          </a:solidFill>
                          <a:latin typeface="Arial"/>
                        </a:rPr>
                        <a:t>2</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bebeb"/>
                    </a:solidFill>
                  </a:tcPr>
                </a:tc>
              </a:tr>
              <a:tr h="399960">
                <a:tc>
                  <a:txBody>
                    <a:bodyPr anchor="t">
                      <a:noAutofit/>
                    </a:bodyPr>
                    <a:p>
                      <a:pPr>
                        <a:lnSpc>
                          <a:spcPct val="100000"/>
                        </a:lnSpc>
                        <a:buNone/>
                      </a:pPr>
                      <a:r>
                        <a:rPr b="0" lang="en-US" sz="2000" spc="-1" strike="noStrike">
                          <a:solidFill>
                            <a:srgbClr val="000000"/>
                          </a:solidFill>
                          <a:latin typeface="Arial"/>
                        </a:rPr>
                        <a:t>information</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1</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6</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c>
                  <a:txBody>
                    <a:bodyPr anchor="t">
                      <a:noAutofit/>
                    </a:bodyPr>
                    <a:p>
                      <a:pPr>
                        <a:lnSpc>
                          <a:spcPct val="100000"/>
                        </a:lnSpc>
                        <a:buNone/>
                      </a:pPr>
                      <a:r>
                        <a:rPr b="0" lang="en-US" sz="2000" spc="-1" strike="noStrike">
                          <a:solidFill>
                            <a:srgbClr val="000000"/>
                          </a:solidFill>
                          <a:latin typeface="Arial"/>
                        </a:rPr>
                        <a:t>1</a:t>
                      </a:r>
                      <a:endParaRPr b="0" lang="en-US" sz="20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d6d6d6"/>
                    </a:solidFill>
                  </a:tcPr>
                </a:tc>
              </a:tr>
            </a:tbl>
          </a:graphicData>
        </a:graphic>
      </p:graphicFrame>
      <p:sp>
        <p:nvSpPr>
          <p:cNvPr id="506" name="TextBox 8"/>
          <p:cNvSpPr/>
          <p:nvPr/>
        </p:nvSpPr>
        <p:spPr>
          <a:xfrm>
            <a:off x="1338480" y="3138120"/>
            <a:ext cx="8915040" cy="3271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Which pair of words is more similar?</a:t>
            </a:r>
            <a:endParaRPr b="0" lang="en-US" sz="1800" spc="-1" strike="noStrike">
              <a:latin typeface="Arial"/>
            </a:endParaRPr>
          </a:p>
          <a:p>
            <a:pPr>
              <a:lnSpc>
                <a:spcPct val="120000"/>
              </a:lnSpc>
              <a:buNone/>
            </a:pPr>
            <a:endParaRPr b="0" lang="en-US" sz="1800" spc="-1" strike="noStrike">
              <a:latin typeface="Arial"/>
            </a:endParaRPr>
          </a:p>
          <a:p>
            <a:pPr>
              <a:lnSpc>
                <a:spcPct val="120000"/>
              </a:lnSpc>
              <a:buNone/>
            </a:pPr>
            <a:r>
              <a:rPr b="0" lang="en-US" sz="1800" spc="-1" strike="noStrike">
                <a:solidFill>
                  <a:srgbClr val="000000"/>
                </a:solidFill>
                <a:latin typeface="Arial"/>
              </a:rPr>
              <a:t>cosine(apricot,information) = </a:t>
            </a:r>
            <a:endParaRPr b="0" lang="en-US" sz="1800" spc="-1" strike="noStrike">
              <a:latin typeface="Arial"/>
            </a:endParaRPr>
          </a:p>
          <a:p>
            <a:pPr>
              <a:lnSpc>
                <a:spcPct val="120000"/>
              </a:lnSpc>
              <a:buNone/>
            </a:pPr>
            <a:endParaRPr b="0" lang="en-US" sz="1800" spc="-1" strike="noStrike">
              <a:latin typeface="Arial"/>
            </a:endParaRPr>
          </a:p>
          <a:p>
            <a:pPr>
              <a:lnSpc>
                <a:spcPct val="120000"/>
              </a:lnSpc>
              <a:buNone/>
            </a:pPr>
            <a:endParaRPr b="0" lang="en-US" sz="1800" spc="-1" strike="noStrike">
              <a:latin typeface="Arial"/>
            </a:endParaRPr>
          </a:p>
          <a:p>
            <a:pPr>
              <a:lnSpc>
                <a:spcPct val="120000"/>
              </a:lnSpc>
              <a:buNone/>
            </a:pPr>
            <a:r>
              <a:rPr b="0" lang="en-US" sz="1800" spc="-1" strike="noStrike">
                <a:solidFill>
                  <a:srgbClr val="000000"/>
                </a:solidFill>
                <a:latin typeface="Arial"/>
              </a:rPr>
              <a:t>cosine(digital,information) =</a:t>
            </a:r>
            <a:endParaRPr b="0" lang="en-US" sz="1800" spc="-1" strike="noStrike">
              <a:latin typeface="Arial"/>
            </a:endParaRPr>
          </a:p>
          <a:p>
            <a:pPr>
              <a:lnSpc>
                <a:spcPct val="120000"/>
              </a:lnSpc>
              <a:buNone/>
            </a:pPr>
            <a:endParaRPr b="0" lang="en-US" sz="1800" spc="-1" strike="noStrike">
              <a:latin typeface="Arial"/>
            </a:endParaRPr>
          </a:p>
          <a:p>
            <a:pPr>
              <a:lnSpc>
                <a:spcPct val="120000"/>
              </a:lnSpc>
              <a:buNone/>
            </a:pPr>
            <a:endParaRPr b="0" lang="en-US" sz="1800" spc="-1" strike="noStrike">
              <a:latin typeface="Arial"/>
            </a:endParaRPr>
          </a:p>
          <a:p>
            <a:pPr>
              <a:lnSpc>
                <a:spcPct val="120000"/>
              </a:lnSpc>
              <a:buNone/>
            </a:pPr>
            <a:r>
              <a:rPr b="0" lang="en-US" sz="1800" spc="-1" strike="noStrike">
                <a:solidFill>
                  <a:srgbClr val="000000"/>
                </a:solidFill>
                <a:latin typeface="Arial"/>
              </a:rPr>
              <a:t>cosine(apricot,digital) =</a:t>
            </a:r>
            <a:endParaRPr b="0" lang="en-US" sz="1800" spc="-1" strike="noStrike">
              <a:latin typeface="Arial"/>
            </a:endParaRPr>
          </a:p>
          <a:p>
            <a:pPr>
              <a:lnSpc>
                <a:spcPct val="100000"/>
              </a:lnSpc>
              <a:buNone/>
            </a:pPr>
            <a:endParaRPr b="0" lang="en-US" sz="1800" spc="-1" strike="noStrike">
              <a:latin typeface="Arial"/>
            </a:endParaRPr>
          </a:p>
        </p:txBody>
      </p:sp>
      <p:graphicFrame>
        <p:nvGraphicFramePr>
          <p:cNvPr id="507" name="Content Placeholder 3"/>
          <p:cNvGraphicFramePr/>
          <p:nvPr/>
        </p:nvGraphicFramePr>
        <p:xfrm>
          <a:off x="1828800" y="1828800"/>
          <a:ext cx="4168800" cy="960120"/>
        </p:xfrm>
        <a:graphic>
          <a:graphicData uri="http://schemas.openxmlformats.org/presentationml/2006/ole">
            <p:oleObj progId="Equation.3" r:id="rId1" spid="">
              <p:embed/>
              <p:pic>
                <p:nvPicPr>
                  <p:cNvPr id="508" name="Content Placeholder 3" descr=""/>
                  <p:cNvPicPr/>
                  <p:nvPr/>
                </p:nvPicPr>
                <p:blipFill>
                  <a:blip r:embed="rId2"/>
                  <a:stretch/>
                </p:blipFill>
                <p:spPr>
                  <a:xfrm>
                    <a:off x="1828800" y="1828800"/>
                    <a:ext cx="4168800" cy="960120"/>
                  </a:xfrm>
                  <a:prstGeom prst="rect">
                    <a:avLst/>
                  </a:prstGeom>
                  <a:ln w="0">
                    <a:noFill/>
                  </a:ln>
                </p:spPr>
              </p:pic>
            </p:oleObj>
          </a:graphicData>
        </a:graphic>
      </p:graphicFrame>
      <p:graphicFrame>
        <p:nvGraphicFramePr>
          <p:cNvPr id="509" name="Object 11"/>
          <p:cNvGraphicFramePr/>
          <p:nvPr/>
        </p:nvGraphicFramePr>
        <p:xfrm>
          <a:off x="5114520" y="5765400"/>
          <a:ext cx="980280" cy="339840"/>
        </p:xfrm>
        <a:graphic>
          <a:graphicData uri="http://schemas.openxmlformats.org/presentationml/2006/ole">
            <p:oleObj progId="Equation.3" r:id="rId3" spid="">
              <p:embed/>
              <p:pic>
                <p:nvPicPr>
                  <p:cNvPr id="510" name="Object 11" descr=""/>
                  <p:cNvPicPr/>
                  <p:nvPr/>
                </p:nvPicPr>
                <p:blipFill>
                  <a:blip r:embed="rId4"/>
                  <a:stretch/>
                </p:blipFill>
                <p:spPr>
                  <a:xfrm>
                    <a:off x="5114520" y="5765400"/>
                    <a:ext cx="980280" cy="339840"/>
                  </a:xfrm>
                  <a:prstGeom prst="rect">
                    <a:avLst/>
                  </a:prstGeom>
                  <a:ln w="0">
                    <a:noFill/>
                  </a:ln>
                </p:spPr>
              </p:pic>
            </p:oleObj>
          </a:graphicData>
        </a:graphic>
      </p:graphicFrame>
      <p:graphicFrame>
        <p:nvGraphicFramePr>
          <p:cNvPr id="511" name="Object 12"/>
          <p:cNvGraphicFramePr/>
          <p:nvPr/>
        </p:nvGraphicFramePr>
        <p:xfrm>
          <a:off x="7009560" y="4639320"/>
          <a:ext cx="1060560" cy="339840"/>
        </p:xfrm>
        <a:graphic>
          <a:graphicData uri="http://schemas.openxmlformats.org/presentationml/2006/ole">
            <p:oleObj progId="Equation.3" r:id="rId5" spid="">
              <p:embed/>
              <p:pic>
                <p:nvPicPr>
                  <p:cNvPr id="512" name="Object 12" descr=""/>
                  <p:cNvPicPr/>
                  <p:nvPr/>
                </p:nvPicPr>
                <p:blipFill>
                  <a:blip r:embed="rId6"/>
                  <a:stretch/>
                </p:blipFill>
                <p:spPr>
                  <a:xfrm>
                    <a:off x="7009560" y="4639320"/>
                    <a:ext cx="1060560" cy="339840"/>
                  </a:xfrm>
                  <a:prstGeom prst="rect">
                    <a:avLst/>
                  </a:prstGeom>
                  <a:ln w="0">
                    <a:noFill/>
                  </a:ln>
                </p:spPr>
              </p:pic>
            </p:oleObj>
          </a:graphicData>
        </a:graphic>
      </p:graphicFrame>
      <p:graphicFrame>
        <p:nvGraphicFramePr>
          <p:cNvPr id="513" name="Object 13"/>
          <p:cNvGraphicFramePr/>
          <p:nvPr/>
        </p:nvGraphicFramePr>
        <p:xfrm>
          <a:off x="7085880" y="3766680"/>
          <a:ext cx="1060560" cy="339840"/>
        </p:xfrm>
        <a:graphic>
          <a:graphicData uri="http://schemas.openxmlformats.org/presentationml/2006/ole">
            <p:oleObj progId="Equation.3" r:id="rId7" spid="">
              <p:embed/>
              <p:pic>
                <p:nvPicPr>
                  <p:cNvPr id="514" name="Object 13" descr=""/>
                  <p:cNvPicPr/>
                  <p:nvPr/>
                </p:nvPicPr>
                <p:blipFill>
                  <a:blip r:embed="rId8"/>
                  <a:stretch/>
                </p:blipFill>
                <p:spPr>
                  <a:xfrm>
                    <a:off x="7085880" y="3766680"/>
                    <a:ext cx="1060560" cy="339840"/>
                  </a:xfrm>
                  <a:prstGeom prst="rect">
                    <a:avLst/>
                  </a:prstGeom>
                  <a:ln w="0">
                    <a:noFill/>
                  </a:ln>
                </p:spPr>
              </p:pic>
            </p:oleObj>
          </a:graphicData>
        </a:graphic>
      </p:graphicFrame>
      <p:graphicFrame>
        <p:nvGraphicFramePr>
          <p:cNvPr id="515" name="Object 14"/>
          <p:cNvGraphicFramePr/>
          <p:nvPr/>
        </p:nvGraphicFramePr>
        <p:xfrm>
          <a:off x="6171480" y="5784480"/>
          <a:ext cx="980280" cy="339840"/>
        </p:xfrm>
        <a:graphic>
          <a:graphicData uri="http://schemas.openxmlformats.org/presentationml/2006/ole">
            <p:oleObj progId="Equation.3" r:id="rId9" spid="">
              <p:embed/>
              <p:pic>
                <p:nvPicPr>
                  <p:cNvPr id="516" name="Object 14" descr=""/>
                  <p:cNvPicPr/>
                  <p:nvPr/>
                </p:nvPicPr>
                <p:blipFill>
                  <a:blip r:embed="rId10"/>
                  <a:stretch/>
                </p:blipFill>
                <p:spPr>
                  <a:xfrm>
                    <a:off x="6171480" y="5784480"/>
                    <a:ext cx="980280" cy="339840"/>
                  </a:xfrm>
                  <a:prstGeom prst="rect">
                    <a:avLst/>
                  </a:prstGeom>
                  <a:ln w="0">
                    <a:noFill/>
                  </a:ln>
                </p:spPr>
              </p:pic>
            </p:oleObj>
          </a:graphicData>
        </a:graphic>
      </p:graphicFrame>
      <p:graphicFrame>
        <p:nvGraphicFramePr>
          <p:cNvPr id="517" name="Object 15"/>
          <p:cNvGraphicFramePr/>
          <p:nvPr/>
        </p:nvGraphicFramePr>
        <p:xfrm>
          <a:off x="5952600" y="4639320"/>
          <a:ext cx="980280" cy="339840"/>
        </p:xfrm>
        <a:graphic>
          <a:graphicData uri="http://schemas.openxmlformats.org/presentationml/2006/ole">
            <p:oleObj progId="Equation.3" r:id="rId11" spid="">
              <p:embed/>
              <p:pic>
                <p:nvPicPr>
                  <p:cNvPr id="518" name="Object 15" descr=""/>
                  <p:cNvPicPr/>
                  <p:nvPr/>
                </p:nvPicPr>
                <p:blipFill>
                  <a:blip r:embed="rId12"/>
                  <a:stretch/>
                </p:blipFill>
                <p:spPr>
                  <a:xfrm>
                    <a:off x="5952600" y="4639320"/>
                    <a:ext cx="980280" cy="339840"/>
                  </a:xfrm>
                  <a:prstGeom prst="rect">
                    <a:avLst/>
                  </a:prstGeom>
                  <a:ln w="0">
                    <a:noFill/>
                  </a:ln>
                </p:spPr>
              </p:pic>
            </p:oleObj>
          </a:graphicData>
        </a:graphic>
      </p:graphicFrame>
      <p:graphicFrame>
        <p:nvGraphicFramePr>
          <p:cNvPr id="519" name="Object 19"/>
          <p:cNvGraphicFramePr/>
          <p:nvPr/>
        </p:nvGraphicFramePr>
        <p:xfrm>
          <a:off x="6247800" y="4303800"/>
          <a:ext cx="1458000" cy="618480"/>
        </p:xfrm>
        <a:graphic>
          <a:graphicData uri="http://schemas.openxmlformats.org/presentationml/2006/ole">
            <p:oleObj progId="Equation.3" r:id="rId13" spid="">
              <p:embed/>
              <p:pic>
                <p:nvPicPr>
                  <p:cNvPr id="520" name="Object 19" descr=""/>
                  <p:cNvPicPr/>
                  <p:nvPr/>
                </p:nvPicPr>
                <p:blipFill>
                  <a:blip r:embed="rId14"/>
                  <a:stretch/>
                </p:blipFill>
                <p:spPr>
                  <a:xfrm>
                    <a:off x="6247800" y="4303800"/>
                    <a:ext cx="1458000" cy="618480"/>
                  </a:xfrm>
                  <a:prstGeom prst="rect">
                    <a:avLst/>
                  </a:prstGeom>
                  <a:ln w="0">
                    <a:noFill/>
                  </a:ln>
                </p:spPr>
              </p:pic>
            </p:oleObj>
          </a:graphicData>
        </a:graphic>
      </p:graphicFrame>
      <p:graphicFrame>
        <p:nvGraphicFramePr>
          <p:cNvPr id="521" name="Object 20"/>
          <p:cNvGraphicFramePr/>
          <p:nvPr/>
        </p:nvGraphicFramePr>
        <p:xfrm>
          <a:off x="5485680" y="5370480"/>
          <a:ext cx="1458000" cy="618480"/>
        </p:xfrm>
        <a:graphic>
          <a:graphicData uri="http://schemas.openxmlformats.org/presentationml/2006/ole">
            <p:oleObj progId="Equation.3" r:id="rId15" spid="">
              <p:embed/>
              <p:pic>
                <p:nvPicPr>
                  <p:cNvPr id="522" name="Object 20" descr=""/>
                  <p:cNvPicPr/>
                  <p:nvPr/>
                </p:nvPicPr>
                <p:blipFill>
                  <a:blip r:embed="rId16"/>
                  <a:stretch/>
                </p:blipFill>
                <p:spPr>
                  <a:xfrm>
                    <a:off x="5485680" y="5370480"/>
                    <a:ext cx="1458000" cy="618480"/>
                  </a:xfrm>
                  <a:prstGeom prst="rect">
                    <a:avLst/>
                  </a:prstGeom>
                  <a:ln w="0">
                    <a:noFill/>
                  </a:ln>
                </p:spPr>
              </p:pic>
            </p:oleObj>
          </a:graphicData>
        </a:graphic>
      </p:graphicFrame>
      <p:graphicFrame>
        <p:nvGraphicFramePr>
          <p:cNvPr id="523" name="Object 22"/>
          <p:cNvGraphicFramePr/>
          <p:nvPr/>
        </p:nvGraphicFramePr>
        <p:xfrm>
          <a:off x="8228880" y="4380120"/>
          <a:ext cx="1499760" cy="660240"/>
        </p:xfrm>
        <a:graphic>
          <a:graphicData uri="http://schemas.openxmlformats.org/presentationml/2006/ole">
            <p:oleObj progId="Equation.3" r:id="rId17" spid="">
              <p:embed/>
              <p:pic>
                <p:nvPicPr>
                  <p:cNvPr id="524" name="Object 22" descr=""/>
                  <p:cNvPicPr/>
                  <p:nvPr/>
                </p:nvPicPr>
                <p:blipFill>
                  <a:blip r:embed="rId18"/>
                  <a:stretch/>
                </p:blipFill>
                <p:spPr>
                  <a:xfrm>
                    <a:off x="8228880" y="4380120"/>
                    <a:ext cx="1499760" cy="660240"/>
                  </a:xfrm>
                  <a:prstGeom prst="rect">
                    <a:avLst/>
                  </a:prstGeom>
                  <a:ln w="0">
                    <a:noFill/>
                  </a:ln>
                </p:spPr>
              </p:pic>
            </p:oleObj>
          </a:graphicData>
        </a:graphic>
      </p:graphicFrame>
      <p:graphicFrame>
        <p:nvGraphicFramePr>
          <p:cNvPr id="525" name="Object 23"/>
          <p:cNvGraphicFramePr/>
          <p:nvPr/>
        </p:nvGraphicFramePr>
        <p:xfrm>
          <a:off x="7695360" y="5523120"/>
          <a:ext cx="379800" cy="259200"/>
        </p:xfrm>
        <a:graphic>
          <a:graphicData uri="http://schemas.openxmlformats.org/presentationml/2006/ole">
            <p:oleObj progId="Equation.3" r:id="rId19" spid="">
              <p:embed/>
              <p:pic>
                <p:nvPicPr>
                  <p:cNvPr id="526" name="Object 23" descr=""/>
                  <p:cNvPicPr/>
                  <p:nvPr/>
                </p:nvPicPr>
                <p:blipFill>
                  <a:blip r:embed="rId20"/>
                  <a:stretch/>
                </p:blipFill>
                <p:spPr>
                  <a:xfrm>
                    <a:off x="7695360" y="5523120"/>
                    <a:ext cx="379800" cy="259200"/>
                  </a:xfrm>
                  <a:prstGeom prst="rect">
                    <a:avLst/>
                  </a:prstGeom>
                  <a:ln w="0">
                    <a:noFill/>
                  </a:ln>
                </p:spPr>
              </p:pic>
            </p:oleObj>
          </a:graphicData>
        </a:graphic>
      </p:graphicFrame>
      <p:grpSp>
        <p:nvGrpSpPr>
          <p:cNvPr id="527" name="Group 7"/>
          <p:cNvGrpSpPr/>
          <p:nvPr/>
        </p:nvGrpSpPr>
        <p:grpSpPr>
          <a:xfrm>
            <a:off x="6585480" y="3399480"/>
            <a:ext cx="1301040" cy="304200"/>
            <a:chOff x="6585480" y="3399480"/>
            <a:chExt cx="1301040" cy="304200"/>
          </a:xfrm>
        </p:grpSpPr>
        <mc:AlternateContent>
          <mc:Choice xmlns:a14="http://schemas.microsoft.com/office/drawing/2010/main" Requires="a14">
            <p:sp>
              <p:nvSpPr>
                <p:cNvPr id="528" name="TextBox 2"/>
                <p:cNvSpPr txBox="1"/>
                <p:nvPr/>
              </p:nvSpPr>
              <p:spPr>
                <a:xfrm>
                  <a:off x="6737400" y="3399480"/>
                  <a:ext cx="1000080" cy="276480"/>
                </a:xfrm>
                <a:prstGeom prst="rect">
                  <a:avLst/>
                </a:prstGeom>
              </p:spPr>
              <p:txBody>
                <a:bodyPr/>
                <a:p>
                  <a14:m>
                    <m:oMath xmlns:m="http://schemas.openxmlformats.org/officeDocument/2006/math">
                      <m:r>
                        <m:t xml:space="preserve">2</m:t>
                      </m:r>
                      <m:r>
                        <m:t xml:space="preserve">+</m:t>
                      </m:r>
                      <m:r>
                        <m:t xml:space="preserve">0</m:t>
                      </m:r>
                      <m:r>
                        <m:t xml:space="preserve">+</m:t>
                      </m:r>
                      <m:r>
                        <m:t xml:space="preserve">0</m:t>
                      </m:r>
                    </m:oMath>
                  </a14:m>
                </a:p>
              </p:txBody>
            </p:sp>
          </mc:Choice>
          <mc:Fallback/>
        </mc:AlternateContent>
        <p:sp>
          <p:nvSpPr>
            <p:cNvPr id="529" name="Straight Connector 6"/>
            <p:cNvSpPr/>
            <p:nvPr/>
          </p:nvSpPr>
          <p:spPr>
            <a:xfrm>
              <a:off x="6585480" y="3703320"/>
              <a:ext cx="1301040" cy="360"/>
            </a:xfrm>
            <a:prstGeom prst="line">
              <a:avLst/>
            </a:prstGeom>
            <a:ln w="9525">
              <a:solidFill>
                <a:srgbClr val="000000"/>
              </a:solidFill>
              <a:miter/>
            </a:ln>
          </p:spPr>
          <p:style>
            <a:lnRef idx="0"/>
            <a:fillRef idx="0"/>
            <a:effectRef idx="0"/>
            <a:fontRef idx="minor"/>
          </p:style>
        </p:sp>
      </p:grpSp>
      <mc:AlternateContent>
        <mc:Choice xmlns:a14="http://schemas.microsoft.com/office/drawing/2010/main" Requires="a14">
          <p:sp>
            <p:nvSpPr>
              <p:cNvPr id="530" name="TextBox 27"/>
              <p:cNvSpPr txBox="1"/>
              <p:nvPr/>
            </p:nvSpPr>
            <p:spPr>
              <a:xfrm>
                <a:off x="5871600" y="3797280"/>
                <a:ext cx="1213920" cy="309240"/>
              </a:xfrm>
              <a:prstGeom prst="rect">
                <a:avLst/>
              </a:prstGeom>
            </p:spPr>
            <p:txBody>
              <a:bodyPr/>
              <a:p>
                <a14:m>
                  <m:oMath xmlns:m="http://schemas.openxmlformats.org/officeDocument/2006/math">
                    <m:rad>
                      <m:radPr>
                        <m:degHide m:val="1"/>
                      </m:radPr>
                      <m:deg/>
                      <m:e>
                        <m:r>
                          <m:t xml:space="preserve">2</m:t>
                        </m:r>
                        <m:r>
                          <m:t xml:space="preserve">+</m:t>
                        </m:r>
                        <m:r>
                          <m:t xml:space="preserve">0</m:t>
                        </m:r>
                        <m:r>
                          <m:t xml:space="preserve">+</m:t>
                        </m:r>
                        <m:r>
                          <m:t xml:space="preserve">0</m:t>
                        </m:r>
                        <m:r>
                          <m:rPr>
                            <m:lit/>
                            <m:nor/>
                          </m:rPr>
                          <m:t xml:space="preserve"> </m:t>
                        </m:r>
                      </m:e>
                    </m:rad>
                  </m:oMath>
                </a14:m>
              </a:p>
            </p:txBody>
          </p:sp>
        </mc:Choice>
        <mc:Fallback/>
      </mc:AlternateContent>
      <mc:AlternateContent>
        <mc:Choice xmlns:a14="http://schemas.microsoft.com/office/drawing/2010/main" Requires="a14">
          <p:sp>
            <p:nvSpPr>
              <p:cNvPr id="531" name="TextBox 17"/>
              <p:cNvSpPr txBox="1"/>
              <p:nvPr/>
            </p:nvSpPr>
            <p:spPr>
              <a:xfrm>
                <a:off x="8331120" y="3501720"/>
                <a:ext cx="1686240" cy="573120"/>
              </a:xfrm>
              <a:prstGeom prst="rect">
                <a:avLst/>
              </a:prstGeom>
            </p:spPr>
            <p:txBody>
              <a:bodyPr/>
              <a:p>
                <a14:m>
                  <m:oMath xmlns:m="http://schemas.openxmlformats.org/officeDocument/2006/math">
                    <m:f>
                      <m:num>
                        <m:r>
                          <m:t xml:space="preserve">2</m:t>
                        </m:r>
                      </m:num>
                      <m:den>
                        <m:rad>
                          <m:radPr>
                            <m:degHide m:val="1"/>
                          </m:radPr>
                          <m:deg/>
                          <m:e>
                            <m:r>
                              <m:t xml:space="preserve">2</m:t>
                            </m:r>
                          </m:e>
                        </m:rad>
                        <m:rad>
                          <m:radPr>
                            <m:degHide m:val="1"/>
                          </m:radPr>
                          <m:deg/>
                          <m:e>
                            <m:r>
                              <m:t xml:space="preserve">38</m:t>
                            </m:r>
                          </m:e>
                        </m:rad>
                      </m:den>
                    </m:f>
                    <m:r>
                      <m:t xml:space="preserve">=</m:t>
                    </m:r>
                    <m:r>
                      <m:t xml:space="preserve">.23</m:t>
                    </m:r>
                  </m:oMath>
                </a14:m>
              </a:p>
            </p:txBody>
          </p:sp>
        </mc:Choice>
        <mc:Fallback/>
      </mc:AlternateContent>
      <p:pic>
        <p:nvPicPr>
          <p:cNvPr id="532" name="" descr=""/>
          <p:cNvPicPr/>
          <p:nvPr/>
        </p:nvPicPr>
        <p:blipFill>
          <a:blip r:embed="rId21"/>
          <a:stretch/>
        </p:blipFill>
        <p:spPr>
          <a:xfrm>
            <a:off x="1828800" y="1828800"/>
            <a:ext cx="4165560" cy="952560"/>
          </a:xfrm>
          <a:prstGeom prst="rect">
            <a:avLst/>
          </a:prstGeom>
          <a:ln w="0">
            <a:noFill/>
          </a:ln>
        </p:spPr>
      </p:pic>
      <p:pic>
        <p:nvPicPr>
          <p:cNvPr id="533" name="" descr=""/>
          <p:cNvPicPr/>
          <p:nvPr/>
        </p:nvPicPr>
        <p:blipFill>
          <a:blip r:embed="rId22"/>
          <a:stretch/>
        </p:blipFill>
        <p:spPr>
          <a:xfrm>
            <a:off x="5105520" y="5753160"/>
            <a:ext cx="977760" cy="330120"/>
          </a:xfrm>
          <a:prstGeom prst="rect">
            <a:avLst/>
          </a:prstGeom>
          <a:ln w="0">
            <a:noFill/>
          </a:ln>
        </p:spPr>
      </p:pic>
      <p:pic>
        <p:nvPicPr>
          <p:cNvPr id="534" name="" descr=""/>
          <p:cNvPicPr/>
          <p:nvPr/>
        </p:nvPicPr>
        <p:blipFill>
          <a:blip r:embed="rId23"/>
          <a:stretch/>
        </p:blipFill>
        <p:spPr>
          <a:xfrm>
            <a:off x="6997680" y="4635360"/>
            <a:ext cx="1054080" cy="330120"/>
          </a:xfrm>
          <a:prstGeom prst="rect">
            <a:avLst/>
          </a:prstGeom>
          <a:ln w="0">
            <a:noFill/>
          </a:ln>
        </p:spPr>
      </p:pic>
      <p:pic>
        <p:nvPicPr>
          <p:cNvPr id="535" name="" descr=""/>
          <p:cNvPicPr/>
          <p:nvPr/>
        </p:nvPicPr>
        <p:blipFill>
          <a:blip r:embed="rId24"/>
          <a:stretch/>
        </p:blipFill>
        <p:spPr>
          <a:xfrm>
            <a:off x="7074000" y="3759120"/>
            <a:ext cx="1054080" cy="330120"/>
          </a:xfrm>
          <a:prstGeom prst="rect">
            <a:avLst/>
          </a:prstGeom>
          <a:ln w="0">
            <a:noFill/>
          </a:ln>
        </p:spPr>
      </p:pic>
      <p:pic>
        <p:nvPicPr>
          <p:cNvPr id="536" name="" descr=""/>
          <p:cNvPicPr/>
          <p:nvPr/>
        </p:nvPicPr>
        <p:blipFill>
          <a:blip r:embed="rId25"/>
          <a:stretch/>
        </p:blipFill>
        <p:spPr>
          <a:xfrm>
            <a:off x="6159600" y="5778360"/>
            <a:ext cx="977760" cy="330120"/>
          </a:xfrm>
          <a:prstGeom prst="rect">
            <a:avLst/>
          </a:prstGeom>
          <a:ln w="0">
            <a:noFill/>
          </a:ln>
        </p:spPr>
      </p:pic>
      <p:pic>
        <p:nvPicPr>
          <p:cNvPr id="537" name="" descr=""/>
          <p:cNvPicPr/>
          <p:nvPr/>
        </p:nvPicPr>
        <p:blipFill>
          <a:blip r:embed="rId26"/>
          <a:stretch/>
        </p:blipFill>
        <p:spPr>
          <a:xfrm>
            <a:off x="5943600" y="4635360"/>
            <a:ext cx="977760" cy="330120"/>
          </a:xfrm>
          <a:prstGeom prst="rect">
            <a:avLst/>
          </a:prstGeom>
          <a:ln w="0">
            <a:noFill/>
          </a:ln>
        </p:spPr>
      </p:pic>
      <p:pic>
        <p:nvPicPr>
          <p:cNvPr id="538" name="" descr=""/>
          <p:cNvPicPr/>
          <p:nvPr/>
        </p:nvPicPr>
        <p:blipFill>
          <a:blip r:embed="rId27"/>
          <a:stretch/>
        </p:blipFill>
        <p:spPr>
          <a:xfrm>
            <a:off x="6235560" y="4292640"/>
            <a:ext cx="1447920" cy="609480"/>
          </a:xfrm>
          <a:prstGeom prst="rect">
            <a:avLst/>
          </a:prstGeom>
          <a:ln w="0">
            <a:noFill/>
          </a:ln>
        </p:spPr>
      </p:pic>
      <p:pic>
        <p:nvPicPr>
          <p:cNvPr id="539" name="" descr=""/>
          <p:cNvPicPr/>
          <p:nvPr/>
        </p:nvPicPr>
        <p:blipFill>
          <a:blip r:embed="rId28"/>
          <a:stretch/>
        </p:blipFill>
        <p:spPr>
          <a:xfrm>
            <a:off x="5473800" y="5359320"/>
            <a:ext cx="1447920" cy="609480"/>
          </a:xfrm>
          <a:prstGeom prst="rect">
            <a:avLst/>
          </a:prstGeom>
          <a:ln w="0">
            <a:noFill/>
          </a:ln>
        </p:spPr>
      </p:pic>
      <p:pic>
        <p:nvPicPr>
          <p:cNvPr id="540" name="" descr=""/>
          <p:cNvPicPr/>
          <p:nvPr/>
        </p:nvPicPr>
        <p:blipFill>
          <a:blip r:embed="rId29"/>
          <a:stretch/>
        </p:blipFill>
        <p:spPr>
          <a:xfrm>
            <a:off x="8217000" y="4368960"/>
            <a:ext cx="1498680" cy="660240"/>
          </a:xfrm>
          <a:prstGeom prst="rect">
            <a:avLst/>
          </a:prstGeom>
          <a:ln w="0">
            <a:noFill/>
          </a:ln>
        </p:spPr>
      </p:pic>
      <p:pic>
        <p:nvPicPr>
          <p:cNvPr id="541" name="" descr=""/>
          <p:cNvPicPr/>
          <p:nvPr/>
        </p:nvPicPr>
        <p:blipFill>
          <a:blip r:embed="rId30"/>
          <a:stretch/>
        </p:blipFill>
        <p:spPr>
          <a:xfrm>
            <a:off x="7683480" y="5511960"/>
            <a:ext cx="368280" cy="254160"/>
          </a:xfrm>
          <a:prstGeom prst="rect">
            <a:avLst/>
          </a:prstGeom>
          <a:ln w="0">
            <a:noFill/>
          </a:ln>
        </p:spPr>
      </p:pic>
      <p:sp>
        <p:nvSpPr>
          <p:cNvPr id="3" name="PlaceHolder 2"/>
          <p:cNvSpPr>
            <a:spLocks noGrp="1"/>
          </p:cNvSpPr>
          <p:nvPr>
            <p:ph type="sldNum" idx="6"/>
          </p:nvPr>
        </p:nvSpPr>
        <p:spPr/>
        <p:txBody>
          <a:bodyPr/>
          <a:p>
            <a:fld id="{B40EE995-8F30-4470-AA7D-A12976EA7793}" type="slidenum">
              <a:t>73</a:t>
            </a:fld>
          </a:p>
        </p:txBody>
      </p:sp>
    </p:spTree>
  </p:cSld>
  <mc:AlternateContent>
    <mc:Choice Requires="p14">
      <p:transition spd="slow" p14:dur="2000"/>
    </mc:Choice>
    <mc:Fallback>
      <p:transition spd="slow"/>
    </mc:Fallback>
  </mc:AlternateContent>
  <p:timing>
    <p:tnLst>
      <p:par>
        <p:cTn id="1665" dur="indefinite" restart="never" nodeType="tmRoot">
          <p:childTnLst>
            <p:seq>
              <p:cTn id="1666" dur="indefinite" nodeType="mainSeq">
                <p:childTnLst>
                  <p:par>
                    <p:cTn id="1667" fill="hold">
                      <p:stCondLst>
                        <p:cond delay="indefinite"/>
                      </p:stCondLst>
                      <p:childTnLst>
                        <p:par>
                          <p:cTn id="1668" fill="hold">
                            <p:stCondLst>
                              <p:cond delay="0"/>
                            </p:stCondLst>
                            <p:childTnLst>
                              <p:par>
                                <p:cTn id="1669" nodeType="clickEffect" fill="hold" presetClass="entr" presetID="1">
                                  <p:stCondLst>
                                    <p:cond delay="0"/>
                                  </p:stCondLst>
                                  <p:childTnLst>
                                    <p:set>
                                      <p:cBhvr>
                                        <p:cTn id="1670" dur="1" fill="hold">
                                          <p:stCondLst>
                                            <p:cond delay="0"/>
                                          </p:stCondLst>
                                        </p:cTn>
                                        <p:tgtEl>
                                          <p:spTgt spid="506">
                                            <p:txEl>
                                              <p:pRg st="2" end="2"/>
                                            </p:txEl>
                                          </p:spTgt>
                                        </p:tgtEl>
                                        <p:attrNameLst>
                                          <p:attrName>style.visibility</p:attrName>
                                        </p:attrNameLst>
                                      </p:cBhvr>
                                      <p:to>
                                        <p:strVal val="visible"/>
                                      </p:to>
                                    </p:set>
                                  </p:childTnLst>
                                </p:cTn>
                              </p:par>
                            </p:childTnLst>
                          </p:cTn>
                        </p:par>
                      </p:childTnLst>
                    </p:cTn>
                  </p:par>
                  <p:par>
                    <p:cTn id="1671" fill="hold">
                      <p:stCondLst>
                        <p:cond delay="indefinite"/>
                      </p:stCondLst>
                      <p:childTnLst>
                        <p:par>
                          <p:cTn id="1672" fill="hold">
                            <p:stCondLst>
                              <p:cond delay="0"/>
                            </p:stCondLst>
                            <p:childTnLst>
                              <p:par>
                                <p:cTn id="1673" nodeType="clickEffect" fill="hold" presetClass="entr" presetID="1">
                                  <p:stCondLst>
                                    <p:cond delay="0"/>
                                  </p:stCondLst>
                                  <p:childTnLst>
                                    <p:set>
                                      <p:cBhvr>
                                        <p:cTn id="1674" dur="1" fill="hold">
                                          <p:stCondLst>
                                            <p:cond delay="0"/>
                                          </p:stCondLst>
                                        </p:cTn>
                                        <p:tgtEl>
                                          <p:spTgt spid="527"/>
                                        </p:tgtEl>
                                        <p:attrNameLst>
                                          <p:attrName>style.visibility</p:attrName>
                                        </p:attrNameLst>
                                      </p:cBhvr>
                                      <p:to>
                                        <p:strVal val="visible"/>
                                      </p:to>
                                    </p:set>
                                  </p:childTnLst>
                                </p:cTn>
                              </p:par>
                            </p:childTnLst>
                          </p:cTn>
                        </p:par>
                      </p:childTnLst>
                    </p:cTn>
                  </p:par>
                  <p:par>
                    <p:cTn id="1675" fill="hold">
                      <p:stCondLst>
                        <p:cond delay="indefinite"/>
                      </p:stCondLst>
                      <p:childTnLst>
                        <p:par>
                          <p:cTn id="1676" fill="hold">
                            <p:stCondLst>
                              <p:cond delay="0"/>
                            </p:stCondLst>
                            <p:childTnLst>
                              <p:par>
                                <p:cTn id="1677" nodeType="clickEffect" fill="hold" presetClass="entr" presetID="1">
                                  <p:stCondLst>
                                    <p:cond delay="0"/>
                                  </p:stCondLst>
                                  <p:childTnLst>
                                    <p:set>
                                      <p:cBhvr>
                                        <p:cTn id="1678" dur="1" fill="hold">
                                          <p:stCondLst>
                                            <p:cond delay="0"/>
                                          </p:stCondLst>
                                        </p:cTn>
                                        <p:tgtEl>
                                          <p:spTgt spid="530"/>
                                        </p:tgtEl>
                                        <p:attrNameLst>
                                          <p:attrName>style.visibility</p:attrName>
                                        </p:attrNameLst>
                                      </p:cBhvr>
                                      <p:to>
                                        <p:strVal val="visible"/>
                                      </p:to>
                                    </p:set>
                                  </p:childTnLst>
                                </p:cTn>
                              </p:par>
                            </p:childTnLst>
                          </p:cTn>
                        </p:par>
                      </p:childTnLst>
                    </p:cTn>
                  </p:par>
                  <p:par>
                    <p:cTn id="1679" fill="hold">
                      <p:stCondLst>
                        <p:cond delay="indefinite"/>
                      </p:stCondLst>
                      <p:childTnLst>
                        <p:par>
                          <p:cTn id="1680" fill="hold">
                            <p:stCondLst>
                              <p:cond delay="0"/>
                            </p:stCondLst>
                            <p:childTnLst>
                              <p:par>
                                <p:cTn id="1681" nodeType="clickEffect" fill="hold" presetClass="entr" presetID="1">
                                  <p:stCondLst>
                                    <p:cond delay="0"/>
                                  </p:stCondLst>
                                  <p:childTnLst>
                                    <p:set>
                                      <p:cBhvr>
                                        <p:cTn id="1682" dur="1" fill="hold">
                                          <p:stCondLst>
                                            <p:cond delay="0"/>
                                          </p:stCondLst>
                                        </p:cTn>
                                        <p:tgtEl>
                                          <p:spTgt spid="514"/>
                                        </p:tgtEl>
                                        <p:attrNameLst>
                                          <p:attrName>style.visibility</p:attrName>
                                        </p:attrNameLst>
                                      </p:cBhvr>
                                      <p:to>
                                        <p:strVal val="visible"/>
                                      </p:to>
                                    </p:set>
                                  </p:childTnLst>
                                </p:cTn>
                              </p:par>
                            </p:childTnLst>
                          </p:cTn>
                        </p:par>
                      </p:childTnLst>
                    </p:cTn>
                  </p:par>
                  <p:par>
                    <p:cTn id="1683" fill="hold">
                      <p:stCondLst>
                        <p:cond delay="indefinite"/>
                      </p:stCondLst>
                      <p:childTnLst>
                        <p:par>
                          <p:cTn id="1684" fill="hold">
                            <p:stCondLst>
                              <p:cond delay="0"/>
                            </p:stCondLst>
                            <p:childTnLst>
                              <p:par>
                                <p:cTn id="1685" nodeType="clickEffect" fill="hold" presetClass="entr" presetID="1">
                                  <p:stCondLst>
                                    <p:cond delay="0"/>
                                  </p:stCondLst>
                                  <p:childTnLst>
                                    <p:set>
                                      <p:cBhvr>
                                        <p:cTn id="1686" dur="1" fill="hold">
                                          <p:stCondLst>
                                            <p:cond delay="0"/>
                                          </p:stCondLst>
                                        </p:cTn>
                                        <p:tgtEl>
                                          <p:spTgt spid="531"/>
                                        </p:tgtEl>
                                        <p:attrNameLst>
                                          <p:attrName>style.visibility</p:attrName>
                                        </p:attrNameLst>
                                      </p:cBhvr>
                                      <p:to>
                                        <p:strVal val="visible"/>
                                      </p:to>
                                    </p:set>
                                  </p:childTnLst>
                                </p:cTn>
                              </p:par>
                            </p:childTnLst>
                          </p:cTn>
                        </p:par>
                      </p:childTnLst>
                    </p:cTn>
                  </p:par>
                  <p:par>
                    <p:cTn id="1687" fill="hold">
                      <p:stCondLst>
                        <p:cond delay="indefinite"/>
                      </p:stCondLst>
                      <p:childTnLst>
                        <p:par>
                          <p:cTn id="1688" fill="hold">
                            <p:stCondLst>
                              <p:cond delay="0"/>
                            </p:stCondLst>
                            <p:childTnLst>
                              <p:par>
                                <p:cTn id="1689" nodeType="clickEffect" fill="hold" presetClass="entr" presetID="1">
                                  <p:stCondLst>
                                    <p:cond delay="0"/>
                                  </p:stCondLst>
                                  <p:childTnLst>
                                    <p:set>
                                      <p:cBhvr>
                                        <p:cTn id="1690" dur="1" fill="hold">
                                          <p:stCondLst>
                                            <p:cond delay="0"/>
                                          </p:stCondLst>
                                        </p:cTn>
                                        <p:tgtEl>
                                          <p:spTgt spid="506">
                                            <p:txEl>
                                              <p:pRg st="5" end="5"/>
                                            </p:txEl>
                                          </p:spTgt>
                                        </p:tgtEl>
                                        <p:attrNameLst>
                                          <p:attrName>style.visibility</p:attrName>
                                        </p:attrNameLst>
                                      </p:cBhvr>
                                      <p:to>
                                        <p:strVal val="visible"/>
                                      </p:to>
                                    </p:set>
                                  </p:childTnLst>
                                </p:cTn>
                              </p:par>
                            </p:childTnLst>
                          </p:cTn>
                        </p:par>
                      </p:childTnLst>
                    </p:cTn>
                  </p:par>
                  <p:par>
                    <p:cTn id="1691" fill="hold">
                      <p:stCondLst>
                        <p:cond delay="indefinite"/>
                      </p:stCondLst>
                      <p:childTnLst>
                        <p:par>
                          <p:cTn id="1692" fill="hold">
                            <p:stCondLst>
                              <p:cond delay="0"/>
                            </p:stCondLst>
                            <p:childTnLst>
                              <p:par>
                                <p:cTn id="1693" nodeType="clickEffect" fill="hold" presetClass="entr" presetID="1">
                                  <p:stCondLst>
                                    <p:cond delay="0"/>
                                  </p:stCondLst>
                                  <p:childTnLst>
                                    <p:set>
                                      <p:cBhvr>
                                        <p:cTn id="1694" dur="1" fill="hold">
                                          <p:stCondLst>
                                            <p:cond delay="0"/>
                                          </p:stCondLst>
                                        </p:cTn>
                                        <p:tgtEl>
                                          <p:spTgt spid="520"/>
                                        </p:tgtEl>
                                        <p:attrNameLst>
                                          <p:attrName>style.visibility</p:attrName>
                                        </p:attrNameLst>
                                      </p:cBhvr>
                                      <p:to>
                                        <p:strVal val="visible"/>
                                      </p:to>
                                    </p:set>
                                  </p:childTnLst>
                                </p:cTn>
                              </p:par>
                            </p:childTnLst>
                          </p:cTn>
                        </p:par>
                      </p:childTnLst>
                    </p:cTn>
                  </p:par>
                  <p:par>
                    <p:cTn id="1695" fill="hold">
                      <p:stCondLst>
                        <p:cond delay="indefinite"/>
                      </p:stCondLst>
                      <p:childTnLst>
                        <p:par>
                          <p:cTn id="1696" fill="hold">
                            <p:stCondLst>
                              <p:cond delay="0"/>
                            </p:stCondLst>
                            <p:childTnLst>
                              <p:par>
                                <p:cTn id="1697" nodeType="clickEffect" fill="hold" presetClass="entr" presetID="1">
                                  <p:stCondLst>
                                    <p:cond delay="0"/>
                                  </p:stCondLst>
                                  <p:childTnLst>
                                    <p:set>
                                      <p:cBhvr>
                                        <p:cTn id="1698" dur="1" fill="hold">
                                          <p:stCondLst>
                                            <p:cond delay="0"/>
                                          </p:stCondLst>
                                        </p:cTn>
                                        <p:tgtEl>
                                          <p:spTgt spid="518"/>
                                        </p:tgtEl>
                                        <p:attrNameLst>
                                          <p:attrName>style.visibility</p:attrName>
                                        </p:attrNameLst>
                                      </p:cBhvr>
                                      <p:to>
                                        <p:strVal val="visible"/>
                                      </p:to>
                                    </p:set>
                                  </p:childTnLst>
                                </p:cTn>
                              </p:par>
                            </p:childTnLst>
                          </p:cTn>
                        </p:par>
                      </p:childTnLst>
                    </p:cTn>
                  </p:par>
                  <p:par>
                    <p:cTn id="1699" fill="hold">
                      <p:stCondLst>
                        <p:cond delay="indefinite"/>
                      </p:stCondLst>
                      <p:childTnLst>
                        <p:par>
                          <p:cTn id="1700" fill="hold">
                            <p:stCondLst>
                              <p:cond delay="0"/>
                            </p:stCondLst>
                            <p:childTnLst>
                              <p:par>
                                <p:cTn id="1701" nodeType="clickEffect" fill="hold" presetClass="entr" presetID="1">
                                  <p:stCondLst>
                                    <p:cond delay="0"/>
                                  </p:stCondLst>
                                  <p:childTnLst>
                                    <p:set>
                                      <p:cBhvr>
                                        <p:cTn id="1702" dur="1" fill="hold">
                                          <p:stCondLst>
                                            <p:cond delay="0"/>
                                          </p:stCondLst>
                                        </p:cTn>
                                        <p:tgtEl>
                                          <p:spTgt spid="512"/>
                                        </p:tgtEl>
                                        <p:attrNameLst>
                                          <p:attrName>style.visibility</p:attrName>
                                        </p:attrNameLst>
                                      </p:cBhvr>
                                      <p:to>
                                        <p:strVal val="visible"/>
                                      </p:to>
                                    </p:set>
                                  </p:childTnLst>
                                </p:cTn>
                              </p:par>
                            </p:childTnLst>
                          </p:cTn>
                        </p:par>
                      </p:childTnLst>
                    </p:cTn>
                  </p:par>
                  <p:par>
                    <p:cTn id="1703" fill="hold">
                      <p:stCondLst>
                        <p:cond delay="indefinite"/>
                      </p:stCondLst>
                      <p:childTnLst>
                        <p:par>
                          <p:cTn id="1704" fill="hold">
                            <p:stCondLst>
                              <p:cond delay="0"/>
                            </p:stCondLst>
                            <p:childTnLst>
                              <p:par>
                                <p:cTn id="1705" nodeType="clickEffect" fill="hold" presetClass="entr" presetID="1">
                                  <p:stCondLst>
                                    <p:cond delay="0"/>
                                  </p:stCondLst>
                                  <p:childTnLst>
                                    <p:set>
                                      <p:cBhvr>
                                        <p:cTn id="1706" dur="1" fill="hold">
                                          <p:stCondLst>
                                            <p:cond delay="0"/>
                                          </p:stCondLst>
                                        </p:cTn>
                                        <p:tgtEl>
                                          <p:spTgt spid="524"/>
                                        </p:tgtEl>
                                        <p:attrNameLst>
                                          <p:attrName>style.visibility</p:attrName>
                                        </p:attrNameLst>
                                      </p:cBhvr>
                                      <p:to>
                                        <p:strVal val="visible"/>
                                      </p:to>
                                    </p:set>
                                  </p:childTnLst>
                                </p:cTn>
                              </p:par>
                            </p:childTnLst>
                          </p:cTn>
                        </p:par>
                      </p:childTnLst>
                    </p:cTn>
                  </p:par>
                  <p:par>
                    <p:cTn id="1707" fill="hold">
                      <p:stCondLst>
                        <p:cond delay="indefinite"/>
                      </p:stCondLst>
                      <p:childTnLst>
                        <p:par>
                          <p:cTn id="1708" fill="hold">
                            <p:stCondLst>
                              <p:cond delay="0"/>
                            </p:stCondLst>
                            <p:childTnLst>
                              <p:par>
                                <p:cTn id="1709" nodeType="clickEffect" fill="hold" presetClass="entr" presetID="1">
                                  <p:stCondLst>
                                    <p:cond delay="0"/>
                                  </p:stCondLst>
                                  <p:childTnLst>
                                    <p:set>
                                      <p:cBhvr>
                                        <p:cTn id="1710" dur="1" fill="hold">
                                          <p:stCondLst>
                                            <p:cond delay="0"/>
                                          </p:stCondLst>
                                        </p:cTn>
                                        <p:tgtEl>
                                          <p:spTgt spid="506">
                                            <p:txEl>
                                              <p:pRg st="8" end="8"/>
                                            </p:txEl>
                                          </p:spTgt>
                                        </p:tgtEl>
                                        <p:attrNameLst>
                                          <p:attrName>style.visibility</p:attrName>
                                        </p:attrNameLst>
                                      </p:cBhvr>
                                      <p:to>
                                        <p:strVal val="visible"/>
                                      </p:to>
                                    </p:set>
                                  </p:childTnLst>
                                </p:cTn>
                              </p:par>
                            </p:childTnLst>
                          </p:cTn>
                        </p:par>
                      </p:childTnLst>
                    </p:cTn>
                  </p:par>
                  <p:par>
                    <p:cTn id="1711" fill="hold">
                      <p:stCondLst>
                        <p:cond delay="indefinite"/>
                      </p:stCondLst>
                      <p:childTnLst>
                        <p:par>
                          <p:cTn id="1712" fill="hold">
                            <p:stCondLst>
                              <p:cond delay="0"/>
                            </p:stCondLst>
                            <p:childTnLst>
                              <p:par>
                                <p:cTn id="1713" nodeType="clickEffect" fill="hold" presetClass="entr" presetID="1">
                                  <p:stCondLst>
                                    <p:cond delay="0"/>
                                  </p:stCondLst>
                                  <p:childTnLst>
                                    <p:set>
                                      <p:cBhvr>
                                        <p:cTn id="1714" dur="1" fill="hold">
                                          <p:stCondLst>
                                            <p:cond delay="0"/>
                                          </p:stCondLst>
                                        </p:cTn>
                                        <p:tgtEl>
                                          <p:spTgt spid="522"/>
                                        </p:tgtEl>
                                        <p:attrNameLst>
                                          <p:attrName>style.visibility</p:attrName>
                                        </p:attrNameLst>
                                      </p:cBhvr>
                                      <p:to>
                                        <p:strVal val="visible"/>
                                      </p:to>
                                    </p:set>
                                  </p:childTnLst>
                                </p:cTn>
                              </p:par>
                            </p:childTnLst>
                          </p:cTn>
                        </p:par>
                      </p:childTnLst>
                    </p:cTn>
                  </p:par>
                  <p:par>
                    <p:cTn id="1715" fill="hold">
                      <p:stCondLst>
                        <p:cond delay="indefinite"/>
                      </p:stCondLst>
                      <p:childTnLst>
                        <p:par>
                          <p:cTn id="1716" fill="hold">
                            <p:stCondLst>
                              <p:cond delay="0"/>
                            </p:stCondLst>
                            <p:childTnLst>
                              <p:par>
                                <p:cTn id="1717" nodeType="clickEffect" fill="hold" presetClass="entr" presetID="1">
                                  <p:stCondLst>
                                    <p:cond delay="0"/>
                                  </p:stCondLst>
                                  <p:childTnLst>
                                    <p:set>
                                      <p:cBhvr>
                                        <p:cTn id="1718" dur="1" fill="hold">
                                          <p:stCondLst>
                                            <p:cond delay="0"/>
                                          </p:stCondLst>
                                        </p:cTn>
                                        <p:tgtEl>
                                          <p:spTgt spid="510"/>
                                        </p:tgtEl>
                                        <p:attrNameLst>
                                          <p:attrName>style.visibility</p:attrName>
                                        </p:attrNameLst>
                                      </p:cBhvr>
                                      <p:to>
                                        <p:strVal val="visible"/>
                                      </p:to>
                                    </p:set>
                                  </p:childTnLst>
                                </p:cTn>
                              </p:par>
                            </p:childTnLst>
                          </p:cTn>
                        </p:par>
                      </p:childTnLst>
                    </p:cTn>
                  </p:par>
                  <p:par>
                    <p:cTn id="1719" fill="hold">
                      <p:stCondLst>
                        <p:cond delay="indefinite"/>
                      </p:stCondLst>
                      <p:childTnLst>
                        <p:par>
                          <p:cTn id="1720" fill="hold">
                            <p:stCondLst>
                              <p:cond delay="0"/>
                            </p:stCondLst>
                            <p:childTnLst>
                              <p:par>
                                <p:cTn id="1721" nodeType="clickEffect" fill="hold" presetClass="entr" presetID="1">
                                  <p:stCondLst>
                                    <p:cond delay="0"/>
                                  </p:stCondLst>
                                  <p:childTnLst>
                                    <p:set>
                                      <p:cBhvr>
                                        <p:cTn id="1722" dur="1" fill="hold">
                                          <p:stCondLst>
                                            <p:cond delay="0"/>
                                          </p:stCondLst>
                                        </p:cTn>
                                        <p:tgtEl>
                                          <p:spTgt spid="516"/>
                                        </p:tgtEl>
                                        <p:attrNameLst>
                                          <p:attrName>style.visibility</p:attrName>
                                        </p:attrNameLst>
                                      </p:cBhvr>
                                      <p:to>
                                        <p:strVal val="visible"/>
                                      </p:to>
                                    </p:set>
                                  </p:childTnLst>
                                </p:cTn>
                              </p:par>
                            </p:childTnLst>
                          </p:cTn>
                        </p:par>
                      </p:childTnLst>
                    </p:cTn>
                  </p:par>
                  <p:par>
                    <p:cTn id="1723" fill="hold">
                      <p:stCondLst>
                        <p:cond delay="indefinite"/>
                      </p:stCondLst>
                      <p:childTnLst>
                        <p:par>
                          <p:cTn id="1724" fill="hold">
                            <p:stCondLst>
                              <p:cond delay="0"/>
                            </p:stCondLst>
                            <p:childTnLst>
                              <p:par>
                                <p:cTn id="1725" nodeType="clickEffect" fill="hold" presetClass="entr" presetID="1">
                                  <p:stCondLst>
                                    <p:cond delay="0"/>
                                  </p:stCondLst>
                                  <p:childTnLst>
                                    <p:set>
                                      <p:cBhvr>
                                        <p:cTn id="1726"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(Minimum) Edit distance</a:t>
            </a:r>
            <a:endParaRPr b="0" lang="en-US" sz="3600" spc="-1" strike="noStrike">
              <a:solidFill>
                <a:srgbClr val="000000"/>
              </a:solidFill>
              <a:latin typeface="Arial"/>
            </a:endParaRPr>
          </a:p>
        </p:txBody>
      </p:sp>
      <p:sp>
        <p:nvSpPr>
          <p:cNvPr id="54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How similar are two strings?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Many different distance metrics (as we saw earlier when discussing entity resolution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Typically based on the number of edit operations needed to transform from one to the other</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Useful in NLP context for spelling correction, information extraction, speech recognition, etc.</a:t>
            </a:r>
            <a:endParaRPr b="1" lang="en-US" sz="2000" spc="-1" strike="noStrike">
              <a:solidFill>
                <a:srgbClr val="000000"/>
              </a:solidFill>
              <a:latin typeface="Arial"/>
            </a:endParaRPr>
          </a:p>
        </p:txBody>
      </p:sp>
      <p:sp>
        <p:nvSpPr>
          <p:cNvPr id="544" name="Rectangle 4"/>
          <p:cNvSpPr/>
          <p:nvPr/>
        </p:nvSpPr>
        <p:spPr>
          <a:xfrm>
            <a:off x="2301840" y="2111040"/>
            <a:ext cx="184320" cy="369000"/>
          </a:xfrm>
          <a:prstGeom prst="rect">
            <a:avLst/>
          </a:prstGeom>
          <a:noFill/>
          <a:ln w="9525">
            <a:noFill/>
          </a:ln>
        </p:spPr>
        <p:style>
          <a:lnRef idx="0"/>
          <a:fillRef idx="0"/>
          <a:effectRef idx="0"/>
          <a:fontRef idx="minor"/>
        </p:style>
      </p:sp>
      <p:sp>
        <p:nvSpPr>
          <p:cNvPr id="4" name="PlaceHolder 3"/>
          <p:cNvSpPr>
            <a:spLocks noGrp="1"/>
          </p:cNvSpPr>
          <p:nvPr>
            <p:ph type="sldNum" idx="6"/>
          </p:nvPr>
        </p:nvSpPr>
        <p:spPr/>
        <p:txBody>
          <a:bodyPr/>
          <a:p>
            <a:fld id="{685C042A-273C-46C3-B5B0-C1C1C17431E8}" type="slidenum">
              <a:t>74</a:t>
            </a:fld>
          </a:p>
        </p:txBody>
      </p:sp>
    </p:spTree>
  </p:cSld>
  <mc:AlternateContent>
    <mc:Choice Requires="p14">
      <p:transition spd="slow" p14:dur="2000"/>
    </mc:Choice>
    <mc:Fallback>
      <p:transition spd="slow"/>
    </mc:Fallback>
  </mc:AlternateContent>
  <p:timing>
    <p:tnLst>
      <p:par>
        <p:cTn id="1727" dur="indefinite" restart="never" nodeType="tmRoot">
          <p:childTnLst>
            <p:seq>
              <p:cTn id="1728" dur="indefinite" nodeType="mainSeq">
                <p:childTnLst>
                  <p:par>
                    <p:cTn id="1729" fill="hold">
                      <p:stCondLst>
                        <p:cond delay="indefinite"/>
                      </p:stCondLst>
                      <p:childTnLst>
                        <p:par>
                          <p:cTn id="1730" fill="hold">
                            <p:stCondLst>
                              <p:cond delay="0"/>
                            </p:stCondLst>
                            <p:childTnLst>
                              <p:par>
                                <p:cTn id="1731" nodeType="clickEffect" fill="hold" presetClass="entr" presetID="1">
                                  <p:stCondLst>
                                    <p:cond delay="0"/>
                                  </p:stCondLst>
                                  <p:childTnLst>
                                    <p:set>
                                      <p:cBhvr>
                                        <p:cTn id="1732"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par>
                    <p:cTn id="1733" fill="hold">
                      <p:stCondLst>
                        <p:cond delay="indefinite"/>
                      </p:stCondLst>
                      <p:childTnLst>
                        <p:par>
                          <p:cTn id="1734" fill="hold">
                            <p:stCondLst>
                              <p:cond delay="0"/>
                            </p:stCondLst>
                            <p:childTnLst>
                              <p:par>
                                <p:cTn id="1735" nodeType="clickEffect" fill="hold" presetClass="entr" presetID="1">
                                  <p:stCondLst>
                                    <p:cond delay="0"/>
                                  </p:stCondLst>
                                  <p:childTnLst>
                                    <p:set>
                                      <p:cBhvr>
                                        <p:cTn id="1736" dur="1" fill="hold">
                                          <p:stCondLst>
                                            <p:cond delay="0"/>
                                          </p:stCondLst>
                                        </p:cTn>
                                        <p:tgtEl>
                                          <p:spTgt spid="543">
                                            <p:txEl>
                                              <p:pRg st="1" end="1"/>
                                            </p:txEl>
                                          </p:spTgt>
                                        </p:tgtEl>
                                        <p:attrNameLst>
                                          <p:attrName>style.visibility</p:attrName>
                                        </p:attrNameLst>
                                      </p:cBhvr>
                                      <p:to>
                                        <p:strVal val="visible"/>
                                      </p:to>
                                    </p:set>
                                  </p:childTnLst>
                                </p:cTn>
                              </p:par>
                              <p:par>
                                <p:cTn id="1737" nodeType="withEffect" fill="hold" presetClass="entr" presetID="1">
                                  <p:stCondLst>
                                    <p:cond delay="0"/>
                                  </p:stCondLst>
                                  <p:childTnLst>
                                    <p:set>
                                      <p:cBhvr>
                                        <p:cTn id="1738" dur="1" fill="hold">
                                          <p:stCondLst>
                                            <p:cond delay="0"/>
                                          </p:stCondLst>
                                        </p:cTn>
                                        <p:tgtEl>
                                          <p:spTgt spid="543">
                                            <p:txEl>
                                              <p:pRg st="2" end="2"/>
                                            </p:txEl>
                                          </p:spTgt>
                                        </p:tgtEl>
                                        <p:attrNameLst>
                                          <p:attrName>style.visibility</p:attrName>
                                        </p:attrNameLst>
                                      </p:cBhvr>
                                      <p:to>
                                        <p:strVal val="visible"/>
                                      </p:to>
                                    </p:set>
                                  </p:childTnLst>
                                </p:cTn>
                              </p:par>
                            </p:childTnLst>
                          </p:cTn>
                        </p:par>
                      </p:childTnLst>
                    </p:cTn>
                  </p:par>
                  <p:par>
                    <p:cTn id="1739" fill="hold">
                      <p:stCondLst>
                        <p:cond delay="indefinite"/>
                      </p:stCondLst>
                      <p:childTnLst>
                        <p:par>
                          <p:cTn id="1740" fill="hold">
                            <p:stCondLst>
                              <p:cond delay="0"/>
                            </p:stCondLst>
                            <p:childTnLst>
                              <p:par>
                                <p:cTn id="1741" nodeType="clickEffect" fill="hold" presetClass="entr" presetID="1">
                                  <p:stCondLst>
                                    <p:cond delay="0"/>
                                  </p:stCondLst>
                                  <p:childTnLst>
                                    <p:set>
                                      <p:cBhvr>
                                        <p:cTn id="1742" dur="1" fill="hold">
                                          <p:stCondLst>
                                            <p:cond delay="0"/>
                                          </p:stCondLst>
                                        </p:cTn>
                                        <p:tgtEl>
                                          <p:spTgt spid="54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n-grams</a:t>
            </a:r>
            <a:endParaRPr b="0" lang="en-US" sz="3600" spc="-1" strike="noStrike">
              <a:solidFill>
                <a:srgbClr val="000000"/>
              </a:solidFill>
              <a:latin typeface="Arial"/>
            </a:endParaRPr>
          </a:p>
        </p:txBody>
      </p:sp>
      <p:sp>
        <p:nvSpPr>
          <p:cNvPr id="54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d1282e"/>
                </a:solidFill>
                <a:latin typeface="Arial"/>
              </a:rPr>
              <a:t>n-gram</a:t>
            </a:r>
            <a:r>
              <a:rPr b="1" lang="en-US" sz="2000" spc="-1" strike="noStrike">
                <a:solidFill>
                  <a:srgbClr val="000000"/>
                </a:solidFill>
                <a:latin typeface="Arial"/>
              </a:rPr>
              <a:t>: Contiguous sequence of n tokens/words etc.</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Unigram, bigram, trigram, “four-gram”, “five-gram”, …</a:t>
            </a:r>
            <a:endParaRPr b="1" lang="en-US" sz="2000" spc="-1" strike="noStrike">
              <a:solidFill>
                <a:srgbClr val="000000"/>
              </a:solidFill>
              <a:latin typeface="Arial"/>
            </a:endParaRPr>
          </a:p>
        </p:txBody>
      </p:sp>
      <p:sp>
        <p:nvSpPr>
          <p:cNvPr id="547" name="Rectangle 1"/>
          <p:cNvSpPr/>
          <p:nvPr/>
        </p:nvSpPr>
        <p:spPr>
          <a:xfrm>
            <a:off x="5762520" y="2164680"/>
            <a:ext cx="184320" cy="369000"/>
          </a:xfrm>
          <a:prstGeom prst="rect">
            <a:avLst/>
          </a:prstGeom>
          <a:noFill/>
          <a:ln w="0">
            <a:noFill/>
          </a:ln>
        </p:spPr>
        <p:style>
          <a:lnRef idx="0"/>
          <a:fillRef idx="0"/>
          <a:effectRef idx="0"/>
          <a:fontRef idx="minor"/>
        </p:style>
      </p:sp>
      <p:pic>
        <p:nvPicPr>
          <p:cNvPr id="548" name="Picture 6" descr=""/>
          <p:cNvPicPr/>
          <p:nvPr/>
        </p:nvPicPr>
        <p:blipFill>
          <a:blip r:embed="rId1"/>
          <a:stretch/>
        </p:blipFill>
        <p:spPr>
          <a:xfrm>
            <a:off x="1523880" y="2946240"/>
            <a:ext cx="8958960" cy="2157480"/>
          </a:xfrm>
          <a:prstGeom prst="rect">
            <a:avLst/>
          </a:prstGeom>
          <a:ln w="0">
            <a:noFill/>
          </a:ln>
        </p:spPr>
      </p:pic>
      <p:sp>
        <p:nvSpPr>
          <p:cNvPr id="4" name="PlaceHolder 3"/>
          <p:cNvSpPr>
            <a:spLocks noGrp="1"/>
          </p:cNvSpPr>
          <p:nvPr>
            <p:ph type="sldNum" idx="6"/>
          </p:nvPr>
        </p:nvSpPr>
        <p:spPr/>
        <p:txBody>
          <a:bodyPr/>
          <a:p>
            <a:fld id="{719F1073-C197-46BE-9FA5-6773279F090F}" type="slidenum">
              <a:t>75</a:t>
            </a:fld>
          </a:p>
        </p:txBody>
      </p:sp>
    </p:spTree>
  </p:cSld>
  <mc:AlternateContent>
    <mc:Choice Requires="p14">
      <p:transition spd="slow" p14:dur="2000"/>
    </mc:Choice>
    <mc:Fallback>
      <p:transition spd="slow"/>
    </mc:Fallback>
  </mc:AlternateContent>
  <p:timing>
    <p:tnLst>
      <p:par>
        <p:cTn id="1743" dur="indefinite" restart="never" nodeType="tmRoot">
          <p:childTnLst>
            <p:seq>
              <p:cTn id="1744" dur="indefinite" nodeType="mainSeq">
                <p:childTnLst>
                  <p:par>
                    <p:cTn id="1745" fill="hold">
                      <p:stCondLst>
                        <p:cond delay="indefinite"/>
                      </p:stCondLst>
                      <p:childTnLst>
                        <p:par>
                          <p:cTn id="1746" fill="hold">
                            <p:stCondLst>
                              <p:cond delay="0"/>
                            </p:stCondLst>
                            <p:childTnLst>
                              <p:par>
                                <p:cTn id="1747" nodeType="clickEffect" fill="hold" presetClass="entr" presetID="1">
                                  <p:stCondLst>
                                    <p:cond delay="0"/>
                                  </p:stCondLst>
                                  <p:childTnLst>
                                    <p:set>
                                      <p:cBhvr>
                                        <p:cTn id="1748" dur="1" fill="hold">
                                          <p:stCondLst>
                                            <p:cond delay="0"/>
                                          </p:stCondLst>
                                        </p:cTn>
                                        <p:tgtEl>
                                          <p:spTgt spid="546">
                                            <p:txEl>
                                              <p:pRg st="0" end="0"/>
                                            </p:txEl>
                                          </p:spTgt>
                                        </p:tgtEl>
                                        <p:attrNameLst>
                                          <p:attrName>style.visibility</p:attrName>
                                        </p:attrNameLst>
                                      </p:cBhvr>
                                      <p:to>
                                        <p:strVal val="visible"/>
                                      </p:to>
                                    </p:set>
                                  </p:childTnLst>
                                </p:cTn>
                              </p:par>
                              <p:par>
                                <p:cTn id="1749" nodeType="withEffect" fill="hold" presetClass="entr" presetID="1">
                                  <p:stCondLst>
                                    <p:cond delay="0"/>
                                  </p:stCondLst>
                                  <p:childTnLst>
                                    <p:set>
                                      <p:cBhvr>
                                        <p:cTn id="1750" dur="1" fill="hold">
                                          <p:stCondLst>
                                            <p:cond delay="0"/>
                                          </p:stCondLst>
                                        </p:cTn>
                                        <p:tgtEl>
                                          <p:spTgt spid="548"/>
                                        </p:tgtEl>
                                        <p:attrNameLst>
                                          <p:attrName>style.visibility</p:attrName>
                                        </p:attrNameLst>
                                      </p:cBhvr>
                                      <p:to>
                                        <p:strVal val="visible"/>
                                      </p:to>
                                    </p:set>
                                  </p:childTnLst>
                                </p:cTn>
                              </p:par>
                            </p:childTnLst>
                          </p:cTn>
                        </p:par>
                      </p:childTnLst>
                    </p:cTn>
                  </p:par>
                  <p:par>
                    <p:cTn id="1751" fill="hold">
                      <p:stCondLst>
                        <p:cond delay="indefinite"/>
                      </p:stCondLst>
                      <p:childTnLst>
                        <p:par>
                          <p:cTn id="1752" fill="hold">
                            <p:stCondLst>
                              <p:cond delay="0"/>
                            </p:stCondLst>
                            <p:childTnLst>
                              <p:par>
                                <p:cTn id="1753" nodeType="clickEffect" fill="hold" presetClass="entr" presetID="1">
                                  <p:stCondLst>
                                    <p:cond delay="0"/>
                                  </p:stCondLst>
                                  <p:childTnLst>
                                    <p:set>
                                      <p:cBhvr>
                                        <p:cTn id="1754" dur="1" fill="hold">
                                          <p:stCondLst>
                                            <p:cond delay="0"/>
                                          </p:stCondLst>
                                        </p:cTn>
                                        <p:tgtEl>
                                          <p:spTgt spid="546">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Language Modeling</a:t>
            </a:r>
            <a:endParaRPr b="0" lang="en-US" sz="3600" spc="-1" strike="noStrike">
              <a:solidFill>
                <a:srgbClr val="000000"/>
              </a:solidFill>
              <a:latin typeface="Arial"/>
            </a:endParaRPr>
          </a:p>
        </p:txBody>
      </p:sp>
      <p:sp>
        <p:nvSpPr>
          <p:cNvPr id="55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Assign a probability to a sentence</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Machine Translation:</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P(</a:t>
            </a:r>
            <a:r>
              <a:rPr b="1" lang="en-US" sz="1800" spc="-1" strike="noStrike">
                <a:solidFill>
                  <a:srgbClr val="000000"/>
                </a:solidFill>
                <a:latin typeface="Arial"/>
              </a:rPr>
              <a:t>high</a:t>
            </a:r>
            <a:r>
              <a:rPr b="0" lang="en-US" sz="1800" spc="-1" strike="noStrike">
                <a:solidFill>
                  <a:srgbClr val="000000"/>
                </a:solidFill>
                <a:latin typeface="Arial"/>
              </a:rPr>
              <a:t> winds tonite) &gt; P(</a:t>
            </a:r>
            <a:r>
              <a:rPr b="1" lang="en-US" sz="1800" spc="-1" strike="noStrike">
                <a:solidFill>
                  <a:srgbClr val="000000"/>
                </a:solidFill>
                <a:latin typeface="Arial"/>
              </a:rPr>
              <a:t>large</a:t>
            </a:r>
            <a:r>
              <a:rPr b="0" lang="en-US" sz="1800" spc="-1" strike="noStrike">
                <a:solidFill>
                  <a:srgbClr val="000000"/>
                </a:solidFill>
                <a:latin typeface="Arial"/>
              </a:rPr>
              <a:t> winds tonite)</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Spell Correction</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The office is about fifteen </a:t>
            </a:r>
            <a:r>
              <a:rPr b="1" lang="en-US" sz="1800" spc="-1" strike="noStrike">
                <a:solidFill>
                  <a:srgbClr val="000000"/>
                </a:solidFill>
                <a:latin typeface="Arial"/>
              </a:rPr>
              <a:t>minuets</a:t>
            </a:r>
            <a:r>
              <a:rPr b="0" lang="en-US" sz="1800" spc="-1" strike="noStrike">
                <a:solidFill>
                  <a:srgbClr val="000000"/>
                </a:solidFill>
                <a:latin typeface="Arial"/>
              </a:rPr>
              <a:t> from my house</a:t>
            </a:r>
            <a:endParaRPr b="0" lang="en-US" sz="18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P(about fifteen </a:t>
            </a:r>
            <a:r>
              <a:rPr b="1" lang="en-US" sz="1800" spc="-1" strike="noStrike">
                <a:solidFill>
                  <a:srgbClr val="000000"/>
                </a:solidFill>
                <a:latin typeface="Arial"/>
              </a:rPr>
              <a:t>minutes</a:t>
            </a:r>
            <a:r>
              <a:rPr b="0" lang="en-US" sz="1800" spc="-1" strike="noStrike">
                <a:solidFill>
                  <a:srgbClr val="000000"/>
                </a:solidFill>
                <a:latin typeface="Arial"/>
              </a:rPr>
              <a:t> from) &gt; P(about fifteen </a:t>
            </a:r>
            <a:r>
              <a:rPr b="1" lang="en-US" sz="1800" spc="-1" strike="noStrike">
                <a:solidFill>
                  <a:srgbClr val="000000"/>
                </a:solidFill>
                <a:latin typeface="Arial"/>
              </a:rPr>
              <a:t>minuets</a:t>
            </a:r>
            <a:r>
              <a:rPr b="0" lang="en-US" sz="1800" spc="-1" strike="noStrike">
                <a:solidFill>
                  <a:srgbClr val="000000"/>
                </a:solidFill>
                <a:latin typeface="Arial"/>
              </a:rPr>
              <a:t> from)</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Speech Recognition</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P(I saw a van) &gt;&gt; P(eyes awe of an)</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 Summarization, question-answering, etc., etc.!!</a:t>
            </a:r>
            <a:endParaRPr b="0" lang="en-US" sz="2000" spc="-1" strike="noStrike">
              <a:solidFill>
                <a:srgbClr val="000000"/>
              </a:solidFill>
              <a:latin typeface="Arial"/>
            </a:endParaRPr>
          </a:p>
        </p:txBody>
      </p:sp>
      <p:sp>
        <p:nvSpPr>
          <p:cNvPr id="4" name="PlaceHolder 3"/>
          <p:cNvSpPr>
            <a:spLocks noGrp="1"/>
          </p:cNvSpPr>
          <p:nvPr>
            <p:ph type="sldNum" idx="6"/>
          </p:nvPr>
        </p:nvSpPr>
        <p:spPr/>
        <p:txBody>
          <a:bodyPr/>
          <a:p>
            <a:fld id="{938676E3-18D8-4DF2-BDA4-8ECBA2AC530E}" type="slidenum">
              <a:t>76</a:t>
            </a:fld>
          </a:p>
        </p:txBody>
      </p:sp>
    </p:spTree>
  </p:cSld>
  <mc:AlternateContent>
    <mc:Choice Requires="p14">
      <p:transition spd="slow" p14:dur="2000"/>
    </mc:Choice>
    <mc:Fallback>
      <p:transition spd="slow"/>
    </mc:Fallback>
  </mc:AlternateContent>
  <p:timing>
    <p:tnLst>
      <p:par>
        <p:cTn id="1755" dur="indefinite" restart="never" nodeType="tmRoot">
          <p:childTnLst>
            <p:seq>
              <p:cTn id="1756" dur="indefinite" nodeType="mainSeq">
                <p:childTnLst>
                  <p:par>
                    <p:cTn id="1757" fill="hold">
                      <p:stCondLst>
                        <p:cond delay="indefinite"/>
                      </p:stCondLst>
                      <p:childTnLst>
                        <p:par>
                          <p:cTn id="1758" fill="hold">
                            <p:stCondLst>
                              <p:cond delay="0"/>
                            </p:stCondLst>
                            <p:childTnLst>
                              <p:par>
                                <p:cTn id="1759" nodeType="clickEffect" fill="hold" presetClass="entr" presetID="1">
                                  <p:stCondLst>
                                    <p:cond delay="0"/>
                                  </p:stCondLst>
                                  <p:childTnLst>
                                    <p:set>
                                      <p:cBhvr>
                                        <p:cTn id="1760" dur="1" fill="hold">
                                          <p:stCondLst>
                                            <p:cond delay="0"/>
                                          </p:stCondLst>
                                        </p:cTn>
                                        <p:tgtEl>
                                          <p:spTgt spid="550">
                                            <p:txEl>
                                              <p:pRg st="0" end="0"/>
                                            </p:txEl>
                                          </p:spTgt>
                                        </p:tgtEl>
                                        <p:attrNameLst>
                                          <p:attrName>style.visibility</p:attrName>
                                        </p:attrNameLst>
                                      </p:cBhvr>
                                      <p:to>
                                        <p:strVal val="visible"/>
                                      </p:to>
                                    </p:set>
                                  </p:childTnLst>
                                </p:cTn>
                              </p:par>
                              <p:par>
                                <p:cTn id="1761" nodeType="withEffect" fill="hold" presetClass="entr" presetID="1">
                                  <p:stCondLst>
                                    <p:cond delay="0"/>
                                  </p:stCondLst>
                                  <p:childTnLst>
                                    <p:set>
                                      <p:cBhvr>
                                        <p:cTn id="1762" dur="1" fill="hold">
                                          <p:stCondLst>
                                            <p:cond delay="0"/>
                                          </p:stCondLst>
                                        </p:cTn>
                                        <p:tgtEl>
                                          <p:spTgt spid="550">
                                            <p:txEl>
                                              <p:pRg st="1" end="1"/>
                                            </p:txEl>
                                          </p:spTgt>
                                        </p:tgtEl>
                                        <p:attrNameLst>
                                          <p:attrName>style.visibility</p:attrName>
                                        </p:attrNameLst>
                                      </p:cBhvr>
                                      <p:to>
                                        <p:strVal val="visible"/>
                                      </p:to>
                                    </p:set>
                                  </p:childTnLst>
                                </p:cTn>
                              </p:par>
                              <p:par>
                                <p:cTn id="1763" nodeType="withEffect" fill="hold" presetClass="entr" presetID="1">
                                  <p:stCondLst>
                                    <p:cond delay="0"/>
                                  </p:stCondLst>
                                  <p:childTnLst>
                                    <p:set>
                                      <p:cBhvr>
                                        <p:cTn id="1764" dur="1" fill="hold">
                                          <p:stCondLst>
                                            <p:cond delay="0"/>
                                          </p:stCondLst>
                                        </p:cTn>
                                        <p:tgtEl>
                                          <p:spTgt spid="550">
                                            <p:txEl>
                                              <p:pRg st="2" end="2"/>
                                            </p:txEl>
                                          </p:spTgt>
                                        </p:tgtEl>
                                        <p:attrNameLst>
                                          <p:attrName>style.visibility</p:attrName>
                                        </p:attrNameLst>
                                      </p:cBhvr>
                                      <p:to>
                                        <p:strVal val="visible"/>
                                      </p:to>
                                    </p:set>
                                  </p:childTnLst>
                                </p:cTn>
                              </p:par>
                              <p:par>
                                <p:cTn id="1765" nodeType="withEffect" fill="hold" presetClass="entr" presetID="1">
                                  <p:stCondLst>
                                    <p:cond delay="0"/>
                                  </p:stCondLst>
                                  <p:childTnLst>
                                    <p:set>
                                      <p:cBhvr>
                                        <p:cTn id="1766" dur="1" fill="hold">
                                          <p:stCondLst>
                                            <p:cond delay="0"/>
                                          </p:stCondLst>
                                        </p:cTn>
                                        <p:tgtEl>
                                          <p:spTgt spid="550">
                                            <p:txEl>
                                              <p:pRg st="3" end="3"/>
                                            </p:txEl>
                                          </p:spTgt>
                                        </p:tgtEl>
                                        <p:attrNameLst>
                                          <p:attrName>style.visibility</p:attrName>
                                        </p:attrNameLst>
                                      </p:cBhvr>
                                      <p:to>
                                        <p:strVal val="visible"/>
                                      </p:to>
                                    </p:set>
                                  </p:childTnLst>
                                </p:cTn>
                              </p:par>
                              <p:par>
                                <p:cTn id="1767" nodeType="withEffect" fill="hold" presetClass="entr" presetID="1">
                                  <p:stCondLst>
                                    <p:cond delay="0"/>
                                  </p:stCondLst>
                                  <p:childTnLst>
                                    <p:set>
                                      <p:cBhvr>
                                        <p:cTn id="1768" dur="1" fill="hold">
                                          <p:stCondLst>
                                            <p:cond delay="0"/>
                                          </p:stCondLst>
                                        </p:cTn>
                                        <p:tgtEl>
                                          <p:spTgt spid="550">
                                            <p:txEl>
                                              <p:pRg st="4" end="4"/>
                                            </p:txEl>
                                          </p:spTgt>
                                        </p:tgtEl>
                                        <p:attrNameLst>
                                          <p:attrName>style.visibility</p:attrName>
                                        </p:attrNameLst>
                                      </p:cBhvr>
                                      <p:to>
                                        <p:strVal val="visible"/>
                                      </p:to>
                                    </p:set>
                                  </p:childTnLst>
                                </p:cTn>
                              </p:par>
                              <p:par>
                                <p:cTn id="1769" nodeType="withEffect" fill="hold" presetClass="entr" presetID="1">
                                  <p:stCondLst>
                                    <p:cond delay="0"/>
                                  </p:stCondLst>
                                  <p:childTnLst>
                                    <p:set>
                                      <p:cBhvr>
                                        <p:cTn id="1770" dur="1" fill="hold">
                                          <p:stCondLst>
                                            <p:cond delay="0"/>
                                          </p:stCondLst>
                                        </p:cTn>
                                        <p:tgtEl>
                                          <p:spTgt spid="550">
                                            <p:txEl>
                                              <p:pRg st="5" end="5"/>
                                            </p:txEl>
                                          </p:spTgt>
                                        </p:tgtEl>
                                        <p:attrNameLst>
                                          <p:attrName>style.visibility</p:attrName>
                                        </p:attrNameLst>
                                      </p:cBhvr>
                                      <p:to>
                                        <p:strVal val="visible"/>
                                      </p:to>
                                    </p:set>
                                  </p:childTnLst>
                                </p:cTn>
                              </p:par>
                              <p:par>
                                <p:cTn id="1771" nodeType="withEffect" fill="hold" presetClass="entr" presetID="1">
                                  <p:stCondLst>
                                    <p:cond delay="0"/>
                                  </p:stCondLst>
                                  <p:childTnLst>
                                    <p:set>
                                      <p:cBhvr>
                                        <p:cTn id="1772" dur="1" fill="hold">
                                          <p:stCondLst>
                                            <p:cond delay="0"/>
                                          </p:stCondLst>
                                        </p:cTn>
                                        <p:tgtEl>
                                          <p:spTgt spid="550">
                                            <p:txEl>
                                              <p:pRg st="6" end="6"/>
                                            </p:txEl>
                                          </p:spTgt>
                                        </p:tgtEl>
                                        <p:attrNameLst>
                                          <p:attrName>style.visibility</p:attrName>
                                        </p:attrNameLst>
                                      </p:cBhvr>
                                      <p:to>
                                        <p:strVal val="visible"/>
                                      </p:to>
                                    </p:set>
                                  </p:childTnLst>
                                </p:cTn>
                              </p:par>
                              <p:par>
                                <p:cTn id="1773" nodeType="withEffect" fill="hold" presetClass="entr" presetID="1">
                                  <p:stCondLst>
                                    <p:cond delay="0"/>
                                  </p:stCondLst>
                                  <p:childTnLst>
                                    <p:set>
                                      <p:cBhvr>
                                        <p:cTn id="1774" dur="1" fill="hold">
                                          <p:stCondLst>
                                            <p:cond delay="0"/>
                                          </p:stCondLst>
                                        </p:cTn>
                                        <p:tgtEl>
                                          <p:spTgt spid="550">
                                            <p:txEl>
                                              <p:pRg st="7" end="7"/>
                                            </p:txEl>
                                          </p:spTgt>
                                        </p:tgtEl>
                                        <p:attrNameLst>
                                          <p:attrName>style.visibility</p:attrName>
                                        </p:attrNameLst>
                                      </p:cBhvr>
                                      <p:to>
                                        <p:strVal val="visible"/>
                                      </p:to>
                                    </p:set>
                                  </p:childTnLst>
                                </p:cTn>
                              </p:par>
                              <p:par>
                                <p:cTn id="1775" nodeType="withEffect" fill="hold" presetClass="entr" presetID="1">
                                  <p:stCondLst>
                                    <p:cond delay="0"/>
                                  </p:stCondLst>
                                  <p:childTnLst>
                                    <p:set>
                                      <p:cBhvr>
                                        <p:cTn id="1776" dur="1" fill="hold">
                                          <p:stCondLst>
                                            <p:cond delay="0"/>
                                          </p:stCondLst>
                                        </p:cTn>
                                        <p:tgtEl>
                                          <p:spTgt spid="55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Language Modeling</a:t>
            </a:r>
            <a:endParaRPr b="0" lang="en-US" sz="3600" spc="-1" strike="noStrike">
              <a:solidFill>
                <a:srgbClr val="000000"/>
              </a:solidFill>
              <a:latin typeface="Arial"/>
            </a:endParaRPr>
          </a:p>
        </p:txBody>
      </p:sp>
      <p:sp>
        <p:nvSpPr>
          <p:cNvPr id="55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Goal: compute the probability of a sentence or sequence of words: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P(W) = P(w</a:t>
            </a:r>
            <a:r>
              <a:rPr b="0" lang="en-US" sz="2000" spc="-1" strike="noStrike" baseline="-25000">
                <a:solidFill>
                  <a:srgbClr val="000000"/>
                </a:solidFill>
                <a:latin typeface="Arial"/>
              </a:rPr>
              <a:t>1</a:t>
            </a:r>
            <a:r>
              <a:rPr b="0" lang="en-US" sz="2000" spc="-1" strike="noStrike">
                <a:solidFill>
                  <a:srgbClr val="000000"/>
                </a:solidFill>
                <a:latin typeface="Arial"/>
              </a:rPr>
              <a:t>,w</a:t>
            </a:r>
            <a:r>
              <a:rPr b="0" lang="en-US" sz="2000" spc="-1" strike="noStrike" baseline="-25000">
                <a:solidFill>
                  <a:srgbClr val="000000"/>
                </a:solidFill>
                <a:latin typeface="Arial"/>
              </a:rPr>
              <a:t>2</a:t>
            </a:r>
            <a:r>
              <a:rPr b="0" lang="en-US" sz="2000" spc="-1" strike="noStrike">
                <a:solidFill>
                  <a:srgbClr val="000000"/>
                </a:solidFill>
                <a:latin typeface="Arial"/>
              </a:rPr>
              <a:t>,w</a:t>
            </a:r>
            <a:r>
              <a:rPr b="0" lang="en-US" sz="2000" spc="-1" strike="noStrike" baseline="-25000">
                <a:solidFill>
                  <a:srgbClr val="000000"/>
                </a:solidFill>
                <a:latin typeface="Arial"/>
              </a:rPr>
              <a:t>3</a:t>
            </a:r>
            <a:r>
              <a:rPr b="0" lang="en-US" sz="2000" spc="-1" strike="noStrike">
                <a:solidFill>
                  <a:srgbClr val="000000"/>
                </a:solidFill>
                <a:latin typeface="Arial"/>
              </a:rPr>
              <a:t>,w</a:t>
            </a:r>
            <a:r>
              <a:rPr b="0" lang="en-US" sz="2000" spc="-1" strike="noStrike" baseline="-25000">
                <a:solidFill>
                  <a:srgbClr val="000000"/>
                </a:solidFill>
                <a:latin typeface="Arial"/>
              </a:rPr>
              <a:t>4</a:t>
            </a:r>
            <a:r>
              <a:rPr b="0" lang="en-US" sz="2000" spc="-1" strike="noStrike">
                <a:solidFill>
                  <a:srgbClr val="000000"/>
                </a:solidFill>
                <a:latin typeface="Arial"/>
              </a:rPr>
              <a:t>,w</a:t>
            </a:r>
            <a:r>
              <a:rPr b="0" lang="en-US" sz="2000" spc="-1" strike="noStrike" baseline="-25000">
                <a:solidFill>
                  <a:srgbClr val="000000"/>
                </a:solidFill>
                <a:latin typeface="Arial"/>
              </a:rPr>
              <a:t>5</a:t>
            </a:r>
            <a:r>
              <a:rPr b="0" lang="en-US" sz="2000" spc="-1" strike="noStrike">
                <a:solidFill>
                  <a:srgbClr val="000000"/>
                </a:solidFill>
                <a:latin typeface="Arial"/>
              </a:rPr>
              <a:t>…w</a:t>
            </a:r>
            <a:r>
              <a:rPr b="0" lang="en-US" sz="2000" spc="-1" strike="noStrike" baseline="-25000">
                <a:solidFill>
                  <a:srgbClr val="000000"/>
                </a:solidFill>
                <a:latin typeface="Arial"/>
              </a:rPr>
              <a:t>n</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Related task: probability of an upcoming word:</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P(w</a:t>
            </a:r>
            <a:r>
              <a:rPr b="0" lang="en-US" sz="2000" spc="-1" strike="noStrike" baseline="-25000">
                <a:solidFill>
                  <a:srgbClr val="000000"/>
                </a:solidFill>
                <a:latin typeface="Arial"/>
              </a:rPr>
              <a:t>5</a:t>
            </a:r>
            <a:r>
              <a:rPr b="0" lang="en-US" sz="2000" spc="-1" strike="noStrike">
                <a:solidFill>
                  <a:srgbClr val="000000"/>
                </a:solidFill>
                <a:latin typeface="Arial"/>
              </a:rPr>
              <a:t>|w</a:t>
            </a:r>
            <a:r>
              <a:rPr b="0" lang="en-US" sz="2000" spc="-1" strike="noStrike" baseline="-25000">
                <a:solidFill>
                  <a:srgbClr val="000000"/>
                </a:solidFill>
                <a:latin typeface="Arial"/>
              </a:rPr>
              <a:t>1</a:t>
            </a:r>
            <a:r>
              <a:rPr b="0" lang="en-US" sz="2000" spc="-1" strike="noStrike">
                <a:solidFill>
                  <a:srgbClr val="000000"/>
                </a:solidFill>
                <a:latin typeface="Arial"/>
              </a:rPr>
              <a:t>,w</a:t>
            </a:r>
            <a:r>
              <a:rPr b="0" lang="en-US" sz="2000" spc="-1" strike="noStrike" baseline="-25000">
                <a:solidFill>
                  <a:srgbClr val="000000"/>
                </a:solidFill>
                <a:latin typeface="Arial"/>
              </a:rPr>
              <a:t>2</a:t>
            </a:r>
            <a:r>
              <a:rPr b="0" lang="en-US" sz="2000" spc="-1" strike="noStrike">
                <a:solidFill>
                  <a:srgbClr val="000000"/>
                </a:solidFill>
                <a:latin typeface="Arial"/>
              </a:rPr>
              <a:t>,w</a:t>
            </a:r>
            <a:r>
              <a:rPr b="0" lang="en-US" sz="2000" spc="-1" strike="noStrike" baseline="-25000">
                <a:solidFill>
                  <a:srgbClr val="000000"/>
                </a:solidFill>
                <a:latin typeface="Arial"/>
              </a:rPr>
              <a:t>3</a:t>
            </a:r>
            <a:r>
              <a:rPr b="0" lang="en-US" sz="2000" spc="-1" strike="noStrike">
                <a:solidFill>
                  <a:srgbClr val="000000"/>
                </a:solidFill>
                <a:latin typeface="Arial"/>
              </a:rPr>
              <a:t>,w</a:t>
            </a:r>
            <a:r>
              <a:rPr b="0" lang="en-US" sz="2000" spc="-1" strike="noStrike" baseline="-25000">
                <a:solidFill>
                  <a:srgbClr val="000000"/>
                </a:solidFill>
                <a:latin typeface="Arial"/>
              </a:rPr>
              <a:t>4</a:t>
            </a:r>
            <a:r>
              <a:rPr b="0"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A model that computes either of these: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P(W)     or     P(w</a:t>
            </a:r>
            <a:r>
              <a:rPr b="0" lang="en-US" sz="2000" spc="-1" strike="noStrike" baseline="-25000">
                <a:solidFill>
                  <a:srgbClr val="000000"/>
                </a:solidFill>
                <a:latin typeface="Arial"/>
              </a:rPr>
              <a:t>n</a:t>
            </a:r>
            <a:r>
              <a:rPr b="0" lang="en-US" sz="2000" spc="-1" strike="noStrike">
                <a:solidFill>
                  <a:srgbClr val="000000"/>
                </a:solidFill>
                <a:latin typeface="Arial"/>
              </a:rPr>
              <a:t>|w</a:t>
            </a:r>
            <a:r>
              <a:rPr b="0" lang="en-US" sz="2000" spc="-1" strike="noStrike" baseline="-25000">
                <a:solidFill>
                  <a:srgbClr val="000000"/>
                </a:solidFill>
                <a:latin typeface="Arial"/>
              </a:rPr>
              <a:t>1</a:t>
            </a:r>
            <a:r>
              <a:rPr b="0" lang="en-US" sz="2000" spc="-1" strike="noStrike">
                <a:solidFill>
                  <a:srgbClr val="000000"/>
                </a:solidFill>
                <a:latin typeface="Arial"/>
              </a:rPr>
              <a:t>,w</a:t>
            </a:r>
            <a:r>
              <a:rPr b="0" lang="en-US" sz="2000" spc="-1" strike="noStrike" baseline="-25000">
                <a:solidFill>
                  <a:srgbClr val="000000"/>
                </a:solidFill>
                <a:latin typeface="Arial"/>
              </a:rPr>
              <a:t>2</a:t>
            </a:r>
            <a:r>
              <a:rPr b="0" lang="en-US" sz="2000" spc="-1" strike="noStrike">
                <a:solidFill>
                  <a:srgbClr val="000000"/>
                </a:solidFill>
                <a:latin typeface="Arial"/>
              </a:rPr>
              <a:t>…w</a:t>
            </a:r>
            <a:r>
              <a:rPr b="0" lang="en-US" sz="2000" spc="-1" strike="noStrike" baseline="-25000">
                <a:solidFill>
                  <a:srgbClr val="000000"/>
                </a:solidFill>
                <a:latin typeface="Arial"/>
              </a:rPr>
              <a:t>n-1</a:t>
            </a:r>
            <a:r>
              <a:rPr b="0" lang="en-US" sz="2000" spc="-1" strike="noStrike">
                <a:solidFill>
                  <a:srgbClr val="000000"/>
                </a:solidFill>
                <a:latin typeface="Arial"/>
              </a:rPr>
              <a:t>)       is called a language model.</a:t>
            </a:r>
            <a:endParaRPr b="1" lang="en-US" sz="2000" spc="-1" strike="noStrike">
              <a:solidFill>
                <a:srgbClr val="000000"/>
              </a:solidFill>
              <a:latin typeface="Arial"/>
            </a:endParaRPr>
          </a:p>
          <a:p>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(We won’t talk about this much further in this class.)</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FBEC3271-7A52-499E-A79B-E3BD4300CEF0}" type="slidenum">
              <a:t>77</a:t>
            </a:fld>
          </a:p>
        </p:txBody>
      </p:sp>
    </p:spTree>
  </p:cSld>
  <mc:AlternateContent>
    <mc:Choice Requires="p14">
      <p:transition spd="slow" p14:dur="2000"/>
    </mc:Choice>
    <mc:Fallback>
      <p:transition spd="slow"/>
    </mc:Fallback>
  </mc:AlternateContent>
  <p:timing>
    <p:tnLst>
      <p:par>
        <p:cTn id="1777" dur="indefinite" restart="never" nodeType="tmRoot">
          <p:childTnLst>
            <p:seq>
              <p:cTn id="1778" dur="indefinite" nodeType="mainSeq">
                <p:childTnLst>
                  <p:par>
                    <p:cTn id="1779" fill="hold">
                      <p:stCondLst>
                        <p:cond delay="indefinite"/>
                      </p:stCondLst>
                      <p:childTnLst>
                        <p:par>
                          <p:cTn id="1780" fill="hold">
                            <p:stCondLst>
                              <p:cond delay="0"/>
                            </p:stCondLst>
                            <p:childTnLst>
                              <p:par>
                                <p:cTn id="1781" nodeType="clickEffect" fill="hold" presetClass="entr" presetID="1">
                                  <p:stCondLst>
                                    <p:cond delay="0"/>
                                  </p:stCondLst>
                                  <p:childTnLst>
                                    <p:set>
                                      <p:cBhvr>
                                        <p:cTn id="1782" dur="1" fill="hold">
                                          <p:stCondLst>
                                            <p:cond delay="0"/>
                                          </p:stCondLst>
                                        </p:cTn>
                                        <p:tgtEl>
                                          <p:spTgt spid="552">
                                            <p:txEl>
                                              <p:pRg st="0" end="0"/>
                                            </p:txEl>
                                          </p:spTgt>
                                        </p:tgtEl>
                                        <p:attrNameLst>
                                          <p:attrName>style.visibility</p:attrName>
                                        </p:attrNameLst>
                                      </p:cBhvr>
                                      <p:to>
                                        <p:strVal val="visible"/>
                                      </p:to>
                                    </p:set>
                                  </p:childTnLst>
                                </p:cTn>
                              </p:par>
                            </p:childTnLst>
                          </p:cTn>
                        </p:par>
                      </p:childTnLst>
                    </p:cTn>
                  </p:par>
                  <p:par>
                    <p:cTn id="1783" fill="hold">
                      <p:stCondLst>
                        <p:cond delay="indefinite"/>
                      </p:stCondLst>
                      <p:childTnLst>
                        <p:par>
                          <p:cTn id="1784" fill="hold">
                            <p:stCondLst>
                              <p:cond delay="0"/>
                            </p:stCondLst>
                            <p:childTnLst>
                              <p:par>
                                <p:cTn id="1785" nodeType="clickEffect" fill="hold" presetClass="entr" presetID="1">
                                  <p:stCondLst>
                                    <p:cond delay="0"/>
                                  </p:stCondLst>
                                  <p:childTnLst>
                                    <p:set>
                                      <p:cBhvr>
                                        <p:cTn id="1786" dur="1" fill="hold">
                                          <p:stCondLst>
                                            <p:cond delay="0"/>
                                          </p:stCondLst>
                                        </p:cTn>
                                        <p:tgtEl>
                                          <p:spTgt spid="552">
                                            <p:txEl>
                                              <p:pRg st="1" end="1"/>
                                            </p:txEl>
                                          </p:spTgt>
                                        </p:tgtEl>
                                        <p:attrNameLst>
                                          <p:attrName>style.visibility</p:attrName>
                                        </p:attrNameLst>
                                      </p:cBhvr>
                                      <p:to>
                                        <p:strVal val="visible"/>
                                      </p:to>
                                    </p:set>
                                  </p:childTnLst>
                                </p:cTn>
                              </p:par>
                            </p:childTnLst>
                          </p:cTn>
                        </p:par>
                      </p:childTnLst>
                    </p:cTn>
                  </p:par>
                  <p:par>
                    <p:cTn id="1787" fill="hold">
                      <p:stCondLst>
                        <p:cond delay="indefinite"/>
                      </p:stCondLst>
                      <p:childTnLst>
                        <p:par>
                          <p:cTn id="1788" fill="hold">
                            <p:stCondLst>
                              <p:cond delay="0"/>
                            </p:stCondLst>
                            <p:childTnLst>
                              <p:par>
                                <p:cTn id="1789" nodeType="clickEffect" fill="hold" presetClass="entr" presetID="1">
                                  <p:stCondLst>
                                    <p:cond delay="0"/>
                                  </p:stCondLst>
                                  <p:childTnLst>
                                    <p:set>
                                      <p:cBhvr>
                                        <p:cTn id="1790" dur="1" fill="hold">
                                          <p:stCondLst>
                                            <p:cond delay="0"/>
                                          </p:stCondLst>
                                        </p:cTn>
                                        <p:tgtEl>
                                          <p:spTgt spid="552">
                                            <p:txEl>
                                              <p:pRg st="2" end="2"/>
                                            </p:txEl>
                                          </p:spTgt>
                                        </p:tgtEl>
                                        <p:attrNameLst>
                                          <p:attrName>style.visibility</p:attrName>
                                        </p:attrNameLst>
                                      </p:cBhvr>
                                      <p:to>
                                        <p:strVal val="visible"/>
                                      </p:to>
                                    </p:set>
                                  </p:childTnLst>
                                </p:cTn>
                              </p:par>
                            </p:childTnLst>
                          </p:cTn>
                        </p:par>
                      </p:childTnLst>
                    </p:cTn>
                  </p:par>
                  <p:par>
                    <p:cTn id="1791" fill="hold">
                      <p:stCondLst>
                        <p:cond delay="indefinite"/>
                      </p:stCondLst>
                      <p:childTnLst>
                        <p:par>
                          <p:cTn id="1792" fill="hold">
                            <p:stCondLst>
                              <p:cond delay="0"/>
                            </p:stCondLst>
                            <p:childTnLst>
                              <p:par>
                                <p:cTn id="1793" nodeType="clickEffect" fill="hold" presetClass="entr" presetID="1">
                                  <p:stCondLst>
                                    <p:cond delay="0"/>
                                  </p:stCondLst>
                                  <p:childTnLst>
                                    <p:set>
                                      <p:cBhvr>
                                        <p:cTn id="1794" dur="1" fill="hold">
                                          <p:stCondLst>
                                            <p:cond delay="0"/>
                                          </p:stCondLst>
                                        </p:cTn>
                                        <p:tgtEl>
                                          <p:spTgt spid="552">
                                            <p:txEl>
                                              <p:pRg st="3" end="3"/>
                                            </p:txEl>
                                          </p:spTgt>
                                        </p:tgtEl>
                                        <p:attrNameLst>
                                          <p:attrName>style.visibility</p:attrName>
                                        </p:attrNameLst>
                                      </p:cBhvr>
                                      <p:to>
                                        <p:strVal val="visible"/>
                                      </p:to>
                                    </p:set>
                                  </p:childTnLst>
                                </p:cTn>
                              </p:par>
                            </p:childTnLst>
                          </p:cTn>
                        </p:par>
                      </p:childTnLst>
                    </p:cTn>
                  </p:par>
                  <p:par>
                    <p:cTn id="1795" fill="hold">
                      <p:stCondLst>
                        <p:cond delay="indefinite"/>
                      </p:stCondLst>
                      <p:childTnLst>
                        <p:par>
                          <p:cTn id="1796" fill="hold">
                            <p:stCondLst>
                              <p:cond delay="0"/>
                            </p:stCondLst>
                            <p:childTnLst>
                              <p:par>
                                <p:cTn id="1797" nodeType="clickEffect" fill="hold" presetClass="entr" presetID="1">
                                  <p:stCondLst>
                                    <p:cond delay="0"/>
                                  </p:stCondLst>
                                  <p:childTnLst>
                                    <p:set>
                                      <p:cBhvr>
                                        <p:cTn id="1798" dur="1" fill="hold">
                                          <p:stCondLst>
                                            <p:cond delay="0"/>
                                          </p:stCondLst>
                                        </p:cTn>
                                        <p:tgtEl>
                                          <p:spTgt spid="552">
                                            <p:txEl>
                                              <p:pRg st="4" end="4"/>
                                            </p:txEl>
                                          </p:spTgt>
                                        </p:tgtEl>
                                        <p:attrNameLst>
                                          <p:attrName>style.visibility</p:attrName>
                                        </p:attrNameLst>
                                      </p:cBhvr>
                                      <p:to>
                                        <p:strVal val="visible"/>
                                      </p:to>
                                    </p:set>
                                  </p:childTnLst>
                                </p:cTn>
                              </p:par>
                            </p:childTnLst>
                          </p:cTn>
                        </p:par>
                      </p:childTnLst>
                    </p:cTn>
                  </p:par>
                  <p:par>
                    <p:cTn id="1799" fill="hold">
                      <p:stCondLst>
                        <p:cond delay="indefinite"/>
                      </p:stCondLst>
                      <p:childTnLst>
                        <p:par>
                          <p:cTn id="1800" fill="hold">
                            <p:stCondLst>
                              <p:cond delay="0"/>
                            </p:stCondLst>
                            <p:childTnLst>
                              <p:par>
                                <p:cTn id="1801" nodeType="clickEffect" fill="hold" presetClass="entr" presetID="1">
                                  <p:stCondLst>
                                    <p:cond delay="0"/>
                                  </p:stCondLst>
                                  <p:childTnLst>
                                    <p:set>
                                      <p:cBhvr>
                                        <p:cTn id="1802" dur="1" fill="hold">
                                          <p:stCondLst>
                                            <p:cond delay="0"/>
                                          </p:stCondLst>
                                        </p:cTn>
                                        <p:tgtEl>
                                          <p:spTgt spid="552">
                                            <p:txEl>
                                              <p:pRg st="5" end="5"/>
                                            </p:txEl>
                                          </p:spTgt>
                                        </p:tgtEl>
                                        <p:attrNameLst>
                                          <p:attrName>style.visibility</p:attrName>
                                        </p:attrNameLst>
                                      </p:cBhvr>
                                      <p:to>
                                        <p:strVal val="visible"/>
                                      </p:to>
                                    </p:set>
                                  </p:childTnLst>
                                </p:cTn>
                              </p:par>
                            </p:childTnLst>
                          </p:cTn>
                        </p:par>
                      </p:childTnLst>
                    </p:cTn>
                  </p:par>
                  <p:par>
                    <p:cTn id="1803" fill="hold">
                      <p:stCondLst>
                        <p:cond delay="indefinite"/>
                      </p:stCondLst>
                      <p:childTnLst>
                        <p:par>
                          <p:cTn id="1804" fill="hold">
                            <p:stCondLst>
                              <p:cond delay="0"/>
                            </p:stCondLst>
                            <p:childTnLst>
                              <p:par>
                                <p:cTn id="1805" nodeType="clickEffect" fill="hold" presetClass="entr" presetID="1">
                                  <p:stCondLst>
                                    <p:cond delay="0"/>
                                  </p:stCondLst>
                                  <p:childTnLst>
                                    <p:set>
                                      <p:cBhvr>
                                        <p:cTn id="1806" dur="1" fill="hold">
                                          <p:stCondLst>
                                            <p:cond delay="0"/>
                                          </p:stCondLst>
                                        </p:cTn>
                                        <p:tgtEl>
                                          <p:spTgt spid="55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Rectangle 2"/>
          <p:cNvSpPr/>
          <p:nvPr/>
        </p:nvSpPr>
        <p:spPr>
          <a:xfrm>
            <a:off x="2209680" y="2343240"/>
            <a:ext cx="7772040" cy="3085920"/>
          </a:xfrm>
          <a:prstGeom prst="rect">
            <a:avLst/>
          </a:prstGeom>
          <a:noFill/>
          <a:ln w="9525">
            <a:noFill/>
          </a:ln>
        </p:spPr>
        <p:style>
          <a:lnRef idx="0"/>
          <a:fillRef idx="0"/>
          <a:effectRef idx="0"/>
          <a:fontRef idx="minor"/>
        </p:style>
        <p:txBody>
          <a:bodyPr lIns="90000" rIns="90000" tIns="45000" bIns="45000" anchor="t">
            <a:noAutofit/>
          </a:bodyPr>
          <a:p>
            <a:pPr>
              <a:lnSpc>
                <a:spcPct val="100000"/>
              </a:lnSpc>
              <a:spcBef>
                <a:spcPts val="479"/>
              </a:spcBef>
              <a:buNone/>
            </a:pPr>
            <a:endParaRPr b="0" lang="en-US" sz="1800" spc="-1" strike="noStrike">
              <a:latin typeface="Arial"/>
            </a:endParaRPr>
          </a:p>
          <a:p>
            <a:pPr>
              <a:lnSpc>
                <a:spcPct val="100000"/>
              </a:lnSpc>
              <a:spcBef>
                <a:spcPts val="479"/>
              </a:spcBef>
              <a:buNone/>
            </a:pPr>
            <a:endParaRPr b="0" lang="en-US" sz="1800" spc="-1" strike="noStrike">
              <a:latin typeface="Arial"/>
            </a:endParaRPr>
          </a:p>
          <a:p>
            <a:pPr>
              <a:lnSpc>
                <a:spcPct val="100000"/>
              </a:lnSpc>
              <a:spcBef>
                <a:spcPts val="479"/>
              </a:spcBef>
              <a:buNone/>
            </a:pPr>
            <a:endParaRPr b="0" lang="en-US" sz="1800" spc="-1" strike="noStrike">
              <a:latin typeface="Arial"/>
            </a:endParaRPr>
          </a:p>
          <a:p>
            <a:pPr>
              <a:lnSpc>
                <a:spcPct val="100000"/>
              </a:lnSpc>
              <a:spcBef>
                <a:spcPts val="479"/>
              </a:spcBef>
              <a:buNone/>
            </a:pPr>
            <a:endParaRPr b="0" lang="en-US" sz="1800" spc="-1" strike="noStrike">
              <a:latin typeface="Arial"/>
            </a:endParaRPr>
          </a:p>
        </p:txBody>
      </p:sp>
      <p:sp>
        <p:nvSpPr>
          <p:cNvPr id="55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Simplest case: </a:t>
            </a:r>
            <a:br/>
            <a:r>
              <a:rPr b="0" lang="en-US" sz="3600" spc="-60" strike="noStrike" cap="all">
                <a:solidFill>
                  <a:srgbClr val="d1282e"/>
                </a:solidFill>
                <a:latin typeface="Arial Black"/>
              </a:rPr>
              <a:t>Unigram model</a:t>
            </a:r>
            <a:endParaRPr b="0" lang="en-US" sz="3600" spc="-1" strike="noStrike">
              <a:solidFill>
                <a:srgbClr val="000000"/>
              </a:solidFill>
              <a:latin typeface="Arial"/>
            </a:endParaRPr>
          </a:p>
        </p:txBody>
      </p:sp>
      <p:sp>
        <p:nvSpPr>
          <p:cNvPr id="555" name="TextBox 5"/>
          <p:cNvSpPr/>
          <p:nvPr/>
        </p:nvSpPr>
        <p:spPr>
          <a:xfrm>
            <a:off x="2209680" y="3650040"/>
            <a:ext cx="8076960" cy="2285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00"/>
                </a:solidFill>
                <a:latin typeface="Courier New"/>
              </a:rPr>
              <a:t>fifth, an, of, futures, the, an, incorporated, a, a, the, inflation, most, dollars, quarter, in, is, mass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solidFill>
                  <a:srgbClr val="000000"/>
                </a:solidFill>
                <a:latin typeface="Courier New"/>
              </a:rPr>
              <a:t>thrift, did, eighty, said, hard, 'm, july, bullish</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pPr>
            <a:r>
              <a:rPr b="0" lang="en-US" sz="2000" spc="-1" strike="noStrike">
                <a:solidFill>
                  <a:srgbClr val="000000"/>
                </a:solidFill>
                <a:latin typeface="Courier New"/>
              </a:rPr>
              <a:t>that, or, limited, the</a:t>
            </a:r>
            <a:endParaRPr b="0" lang="en-US" sz="2000" spc="-1" strike="noStrike">
              <a:latin typeface="Arial"/>
            </a:endParaRPr>
          </a:p>
        </p:txBody>
      </p:sp>
      <p:sp>
        <p:nvSpPr>
          <p:cNvPr id="556" name="TextBox 6"/>
          <p:cNvSpPr/>
          <p:nvPr/>
        </p:nvSpPr>
        <p:spPr>
          <a:xfrm>
            <a:off x="1484640" y="3105000"/>
            <a:ext cx="737136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2000" spc="-1" strike="noStrike">
                <a:solidFill>
                  <a:srgbClr val="000000"/>
                </a:solidFill>
                <a:latin typeface="Calibri"/>
              </a:rPr>
              <a:t>Some automatically generated sentences from a unigram model</a:t>
            </a:r>
            <a:endParaRPr b="0" lang="en-US" sz="2000" spc="-1" strike="noStrike">
              <a:latin typeface="Arial"/>
            </a:endParaRPr>
          </a:p>
        </p:txBody>
      </p:sp>
      <p:graphicFrame>
        <p:nvGraphicFramePr>
          <p:cNvPr id="557" name="Object 6"/>
          <p:cNvGraphicFramePr/>
          <p:nvPr/>
        </p:nvGraphicFramePr>
        <p:xfrm>
          <a:off x="3276720" y="1981080"/>
          <a:ext cx="4647960" cy="1046880"/>
        </p:xfrm>
        <a:graphic>
          <a:graphicData uri="http://schemas.openxmlformats.org/presentationml/2006/ole">
            <p:oleObj progId="Equation.3" r:id="rId1" spid="">
              <p:embed/>
              <p:pic>
                <p:nvPicPr>
                  <p:cNvPr id="558" name="Object 6" descr=""/>
                  <p:cNvPicPr/>
                  <p:nvPr/>
                </p:nvPicPr>
                <p:blipFill>
                  <a:blip r:embed="rId2"/>
                  <a:stretch/>
                </p:blipFill>
                <p:spPr>
                  <a:xfrm>
                    <a:off x="3276720" y="1981080"/>
                    <a:ext cx="4647960" cy="1046880"/>
                  </a:xfrm>
                  <a:prstGeom prst="rect">
                    <a:avLst/>
                  </a:prstGeom>
                  <a:ln w="0">
                    <a:noFill/>
                  </a:ln>
                </p:spPr>
              </p:pic>
            </p:oleObj>
          </a:graphicData>
        </a:graphic>
      </p:graphicFrame>
      <p:pic>
        <p:nvPicPr>
          <p:cNvPr id="559" name="" descr=""/>
          <p:cNvPicPr/>
          <p:nvPr/>
        </p:nvPicPr>
        <p:blipFill>
          <a:blip r:embed="rId3"/>
          <a:stretch/>
        </p:blipFill>
        <p:spPr>
          <a:xfrm>
            <a:off x="3276720" y="1981080"/>
            <a:ext cx="4648320" cy="1041480"/>
          </a:xfrm>
          <a:prstGeom prst="rect">
            <a:avLst/>
          </a:prstGeom>
          <a:ln w="0">
            <a:noFill/>
          </a:ln>
        </p:spPr>
      </p:pic>
      <p:sp>
        <p:nvSpPr>
          <p:cNvPr id="3" name="PlaceHolder 2"/>
          <p:cNvSpPr>
            <a:spLocks noGrp="1"/>
          </p:cNvSpPr>
          <p:nvPr>
            <p:ph type="sldNum" idx="9"/>
          </p:nvPr>
        </p:nvSpPr>
        <p:spPr/>
        <p:txBody>
          <a:bodyPr/>
          <a:p>
            <a:fld id="{C9FB4112-9333-46FA-87C1-CC7E92A43ED7}" type="slidenum">
              <a:t>78</a:t>
            </a:fld>
          </a:p>
        </p:txBody>
      </p:sp>
    </p:spTree>
  </p:cSld>
  <mc:AlternateContent>
    <mc:Choice Requires="p14">
      <p:transition spd="slow" p14:dur="2000"/>
    </mc:Choice>
    <mc:Fallback>
      <p:transition spd="slow"/>
    </mc:Fallback>
  </mc:AlternateContent>
  <p:timing>
    <p:tnLst>
      <p:par>
        <p:cTn id="1807" dur="indefinite" restart="never" nodeType="tmRoot">
          <p:childTnLst>
            <p:seq>
              <p:cTn id="1808" dur="indefinite" nodeType="mainSeq">
                <p:childTnLst>
                  <p:par>
                    <p:cTn id="1809" fill="hold">
                      <p:stCondLst>
                        <p:cond delay="indefinite"/>
                      </p:stCondLst>
                      <p:childTnLst>
                        <p:par>
                          <p:cTn id="1810" fill="hold">
                            <p:stCondLst>
                              <p:cond delay="0"/>
                            </p:stCondLst>
                            <p:childTnLst>
                              <p:par>
                                <p:cTn id="1811" nodeType="clickEffect" fill="hold" presetClass="entr" presetID="1">
                                  <p:stCondLst>
                                    <p:cond delay="0"/>
                                  </p:stCondLst>
                                  <p:childTnLst>
                                    <p:set>
                                      <p:cBhvr>
                                        <p:cTn id="1812" dur="1" fill="hold">
                                          <p:stCondLst>
                                            <p:cond delay="0"/>
                                          </p:stCondLst>
                                        </p:cTn>
                                        <p:tgtEl>
                                          <p:spTgt spid="558"/>
                                        </p:tgtEl>
                                        <p:attrNameLst>
                                          <p:attrName>style.visibility</p:attrName>
                                        </p:attrNameLst>
                                      </p:cBhvr>
                                      <p:to>
                                        <p:strVal val="visible"/>
                                      </p:to>
                                    </p:set>
                                  </p:childTnLst>
                                </p:cTn>
                              </p:par>
                            </p:childTnLst>
                          </p:cTn>
                        </p:par>
                      </p:childTnLst>
                    </p:cTn>
                  </p:par>
                  <p:par>
                    <p:cTn id="1813" fill="hold">
                      <p:stCondLst>
                        <p:cond delay="indefinite"/>
                      </p:stCondLst>
                      <p:childTnLst>
                        <p:par>
                          <p:cTn id="1814" fill="hold">
                            <p:stCondLst>
                              <p:cond delay="0"/>
                            </p:stCondLst>
                            <p:childTnLst>
                              <p:par>
                                <p:cTn id="1815" nodeType="clickEffect" fill="hold" presetClass="entr" presetID="1">
                                  <p:stCondLst>
                                    <p:cond delay="0"/>
                                  </p:stCondLst>
                                  <p:childTnLst>
                                    <p:set>
                                      <p:cBhvr>
                                        <p:cTn id="1816" dur="1" fill="hold">
                                          <p:stCondLst>
                                            <p:cond delay="0"/>
                                          </p:stCondLst>
                                        </p:cTn>
                                        <p:tgtEl>
                                          <p:spTgt spid="556"/>
                                        </p:tgtEl>
                                        <p:attrNameLst>
                                          <p:attrName>style.visibility</p:attrName>
                                        </p:attrNameLst>
                                      </p:cBhvr>
                                      <p:to>
                                        <p:strVal val="visible"/>
                                      </p:to>
                                    </p:set>
                                  </p:childTnLst>
                                </p:cTn>
                              </p:par>
                              <p:par>
                                <p:cTn id="1817" nodeType="withEffect" fill="hold" presetClass="entr" presetID="1">
                                  <p:stCondLst>
                                    <p:cond delay="0"/>
                                  </p:stCondLst>
                                  <p:childTnLst>
                                    <p:set>
                                      <p:cBhvr>
                                        <p:cTn id="1818"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Rectangle 2"/>
          <p:cNvSpPr/>
          <p:nvPr/>
        </p:nvSpPr>
        <p:spPr>
          <a:xfrm>
            <a:off x="2286000" y="1664280"/>
            <a:ext cx="7772040" cy="4107600"/>
          </a:xfrm>
          <a:prstGeom prst="rect">
            <a:avLst/>
          </a:prstGeom>
          <a:noFill/>
          <a:ln w="9525">
            <a:noFill/>
          </a:ln>
        </p:spPr>
        <p:style>
          <a:lnRef idx="0"/>
          <a:fillRef idx="0"/>
          <a:effectRef idx="0"/>
          <a:fontRef idx="minor"/>
        </p:style>
      </p:sp>
      <p:sp>
        <p:nvSpPr>
          <p:cNvPr id="56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Bigram Model</a:t>
            </a:r>
            <a:endParaRPr b="0" lang="en-US" sz="3600" spc="-1" strike="noStrike">
              <a:solidFill>
                <a:srgbClr val="000000"/>
              </a:solidFill>
              <a:latin typeface="Arial"/>
            </a:endParaRPr>
          </a:p>
        </p:txBody>
      </p:sp>
      <p:sp>
        <p:nvSpPr>
          <p:cNvPr id="56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Condition on the previous word:</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563" name="TextBox 6"/>
          <p:cNvSpPr/>
          <p:nvPr/>
        </p:nvSpPr>
        <p:spPr>
          <a:xfrm>
            <a:off x="1752480" y="3635280"/>
            <a:ext cx="8610120" cy="2284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Courier New"/>
              </a:rPr>
              <a:t>texaco, rose, one, in, this, issue, is, pursuing, growth, in, a, boiler, house, said, mr., gurria, mexico, 's, motion, control, proposal, without, permission, from, five, hundred, fifty, five, yen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urier New"/>
              </a:rPr>
              <a:t>outside, new, car, parking, lot, of, the, agreement, reached</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urier New"/>
              </a:rPr>
              <a:t>this, would, be, a, record, november</a:t>
            </a:r>
            <a:endParaRPr b="0" lang="en-US" sz="1800" spc="-1" strike="noStrike">
              <a:latin typeface="Arial"/>
            </a:endParaRPr>
          </a:p>
        </p:txBody>
      </p:sp>
      <p:graphicFrame>
        <p:nvGraphicFramePr>
          <p:cNvPr id="564" name="Object 3"/>
          <p:cNvGraphicFramePr/>
          <p:nvPr/>
        </p:nvGraphicFramePr>
        <p:xfrm>
          <a:off x="2286000" y="2743200"/>
          <a:ext cx="6744960" cy="596160"/>
        </p:xfrm>
        <a:graphic>
          <a:graphicData uri="http://schemas.openxmlformats.org/presentationml/2006/ole">
            <p:oleObj progId="Equation.3" r:id="rId1" spid="">
              <p:embed/>
              <p:pic>
                <p:nvPicPr>
                  <p:cNvPr id="565" name="Object 3" descr=""/>
                  <p:cNvPicPr/>
                  <p:nvPr/>
                </p:nvPicPr>
                <p:blipFill>
                  <a:blip r:embed="rId2"/>
                  <a:stretch/>
                </p:blipFill>
                <p:spPr>
                  <a:xfrm>
                    <a:off x="2286000" y="2743200"/>
                    <a:ext cx="6744960" cy="596160"/>
                  </a:xfrm>
                  <a:prstGeom prst="rect">
                    <a:avLst/>
                  </a:prstGeom>
                  <a:ln w="0">
                    <a:noFill/>
                  </a:ln>
                </p:spPr>
              </p:pic>
            </p:oleObj>
          </a:graphicData>
        </a:graphic>
      </p:graphicFrame>
      <p:pic>
        <p:nvPicPr>
          <p:cNvPr id="566" name="" descr=""/>
          <p:cNvPicPr/>
          <p:nvPr/>
        </p:nvPicPr>
        <p:blipFill>
          <a:blip r:embed="rId3"/>
          <a:stretch/>
        </p:blipFill>
        <p:spPr>
          <a:xfrm>
            <a:off x="2286000" y="2743200"/>
            <a:ext cx="6743880" cy="584280"/>
          </a:xfrm>
          <a:prstGeom prst="rect">
            <a:avLst/>
          </a:prstGeom>
          <a:ln w="0">
            <a:noFill/>
          </a:ln>
        </p:spPr>
      </p:pic>
      <p:sp>
        <p:nvSpPr>
          <p:cNvPr id="4" name="PlaceHolder 3"/>
          <p:cNvSpPr>
            <a:spLocks noGrp="1"/>
          </p:cNvSpPr>
          <p:nvPr>
            <p:ph type="sldNum" idx="6"/>
          </p:nvPr>
        </p:nvSpPr>
        <p:spPr/>
        <p:txBody>
          <a:bodyPr/>
          <a:p>
            <a:fld id="{AB849A2D-AC57-4F84-BD76-8B2D46EFB9B9}" type="slidenum">
              <a:t>79</a:t>
            </a:fld>
          </a:p>
        </p:txBody>
      </p:sp>
    </p:spTree>
  </p:cSld>
  <mc:AlternateContent>
    <mc:Choice Requires="p14">
      <p:transition spd="slow" p14:dur="2000"/>
    </mc:Choice>
    <mc:Fallback>
      <p:transition spd="slow"/>
    </mc:Fallback>
  </mc:AlternateContent>
  <p:timing>
    <p:tnLst>
      <p:par>
        <p:cTn id="1819" dur="indefinite" restart="never" nodeType="tmRoot">
          <p:childTnLst>
            <p:seq>
              <p:cTn id="1820" dur="indefinite" nodeType="mainSeq">
                <p:childTnLst>
                  <p:par>
                    <p:cTn id="1821" fill="hold">
                      <p:stCondLst>
                        <p:cond delay="indefinite"/>
                      </p:stCondLst>
                      <p:childTnLst>
                        <p:par>
                          <p:cTn id="1822" fill="hold">
                            <p:stCondLst>
                              <p:cond delay="0"/>
                            </p:stCondLst>
                            <p:childTnLst>
                              <p:par>
                                <p:cTn id="1823" nodeType="clickEffect" fill="hold" presetClass="entr" presetID="1">
                                  <p:stCondLst>
                                    <p:cond delay="0"/>
                                  </p:stCondLst>
                                  <p:childTnLst>
                                    <p:set>
                                      <p:cBhvr>
                                        <p:cTn id="1824"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1825" fill="hold">
                      <p:stCondLst>
                        <p:cond delay="indefinite"/>
                      </p:stCondLst>
                      <p:childTnLst>
                        <p:par>
                          <p:cTn id="1826" fill="hold">
                            <p:stCondLst>
                              <p:cond delay="0"/>
                            </p:stCondLst>
                            <p:childTnLst>
                              <p:par>
                                <p:cTn id="1827" nodeType="clickEffect" fill="hold" presetClass="entr" presetID="1">
                                  <p:stCondLst>
                                    <p:cond delay="0"/>
                                  </p:stCondLst>
                                  <p:childTnLst>
                                    <p:set>
                                      <p:cBhvr>
                                        <p:cTn id="1828" dur="1" fill="hold">
                                          <p:stCondLst>
                                            <p:cond delay="0"/>
                                          </p:stCondLst>
                                        </p:cTn>
                                        <p:tgtEl>
                                          <p:spTgt spid="565"/>
                                        </p:tgtEl>
                                        <p:attrNameLst>
                                          <p:attrName>style.visibility</p:attrName>
                                        </p:attrNameLst>
                                      </p:cBhvr>
                                      <p:to>
                                        <p:strVal val="visible"/>
                                      </p:to>
                                    </p:set>
                                  </p:childTnLst>
                                </p:cTn>
                              </p:par>
                            </p:childTnLst>
                          </p:cTn>
                        </p:par>
                      </p:childTnLst>
                    </p:cTn>
                  </p:par>
                  <p:par>
                    <p:cTn id="1829" fill="hold">
                      <p:stCondLst>
                        <p:cond delay="indefinite"/>
                      </p:stCondLst>
                      <p:childTnLst>
                        <p:par>
                          <p:cTn id="1830" fill="hold">
                            <p:stCondLst>
                              <p:cond delay="0"/>
                            </p:stCondLst>
                            <p:childTnLst>
                              <p:par>
                                <p:cTn id="1831" nodeType="clickEffect" fill="hold" presetClass="entr" presetID="1">
                                  <p:stCondLst>
                                    <p:cond delay="0"/>
                                  </p:stCondLst>
                                  <p:childTnLst>
                                    <p:set>
                                      <p:cBhvr>
                                        <p:cTn id="1832"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4" descr=""/>
          <p:cNvPicPr/>
          <p:nvPr/>
        </p:nvPicPr>
        <p:blipFill>
          <a:blip r:embed="rId1"/>
          <a:stretch/>
        </p:blipFill>
        <p:spPr>
          <a:xfrm>
            <a:off x="6841800" y="5343480"/>
            <a:ext cx="3927600" cy="1641600"/>
          </a:xfrm>
          <a:prstGeom prst="rect">
            <a:avLst/>
          </a:prstGeom>
          <a:ln w="0">
            <a:noFill/>
          </a:ln>
        </p:spPr>
      </p:pic>
      <p:sp>
        <p:nvSpPr>
          <p:cNvPr id="164"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i</a:t>
            </a:r>
            <a:r>
              <a:rPr b="0" lang="en-US" sz="3600" spc="-60" strike="noStrike" cap="all">
                <a:solidFill>
                  <a:srgbClr val="d1282e"/>
                </a:solidFill>
                <a:latin typeface="Arial Black"/>
              </a:rPr>
              <a:t>s</a:t>
            </a:r>
            <a:r>
              <a:rPr b="0" lang="en-US" sz="3600" spc="-60" strike="noStrike" cap="all">
                <a:solidFill>
                  <a:srgbClr val="d1282e"/>
                </a:solidFill>
                <a:latin typeface="Arial Black"/>
              </a:rPr>
              <a:t>t</a:t>
            </a:r>
            <a:r>
              <a:rPr b="0" lang="en-US" sz="3600" spc="-60" strike="noStrike" cap="all">
                <a:solidFill>
                  <a:srgbClr val="d1282e"/>
                </a:solidFill>
                <a:latin typeface="Arial Black"/>
              </a:rPr>
              <a:t>i</a:t>
            </a:r>
            <a:r>
              <a:rPr b="0" lang="en-US" sz="3600" spc="-60" strike="noStrike" cap="all">
                <a:solidFill>
                  <a:srgbClr val="d1282e"/>
                </a:solidFill>
                <a:latin typeface="Arial Black"/>
              </a:rPr>
              <a:t>c</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N</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u</a:t>
            </a:r>
            <a:r>
              <a:rPr b="0" lang="en-US" sz="3600" spc="-60" strike="noStrike" cap="all">
                <a:solidFill>
                  <a:srgbClr val="d1282e"/>
                </a:solidFill>
                <a:latin typeface="Arial Black"/>
              </a:rPr>
              <a:t>r</a:t>
            </a:r>
            <a:r>
              <a:rPr b="0" lang="en-US" sz="3600" spc="-60" strike="noStrike" cap="all">
                <a:solidFill>
                  <a:srgbClr val="d1282e"/>
                </a:solidFill>
                <a:latin typeface="Arial Black"/>
              </a:rPr>
              <a:t>a</a:t>
            </a:r>
            <a:r>
              <a:rPr b="0" lang="en-US" sz="3600" spc="-60" strike="noStrike" cap="all">
                <a:solidFill>
                  <a:srgbClr val="d1282e"/>
                </a:solidFill>
                <a:latin typeface="Arial Black"/>
              </a:rPr>
              <a:t>l </a:t>
            </a:r>
            <a:r>
              <a:rPr b="0" lang="en-US" sz="3600" spc="-60" strike="noStrike" cap="all">
                <a:solidFill>
                  <a:srgbClr val="d1282e"/>
                </a:solidFill>
                <a:latin typeface="Arial Black"/>
              </a:rPr>
              <a:t>L</a:t>
            </a:r>
            <a:r>
              <a:rPr b="0" lang="en-US" sz="3600" spc="-60" strike="noStrike" cap="all">
                <a:solidFill>
                  <a:srgbClr val="d1282e"/>
                </a:solidFill>
                <a:latin typeface="Arial Black"/>
              </a:rPr>
              <a:t>a</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r>
              <a:rPr b="0" lang="en-US" sz="3600" spc="-60" strike="noStrike" cap="all">
                <a:solidFill>
                  <a:srgbClr val="d1282e"/>
                </a:solidFill>
                <a:latin typeface="Arial Black"/>
              </a:rPr>
              <a:t>u</a:t>
            </a:r>
            <a:r>
              <a:rPr b="0" lang="en-US" sz="3600" spc="-60" strike="noStrike" cap="all">
                <a:solidFill>
                  <a:srgbClr val="d1282e"/>
                </a:solidFill>
                <a:latin typeface="Arial Black"/>
              </a:rPr>
              <a:t>a</a:t>
            </a:r>
            <a:r>
              <a:rPr b="0" lang="en-US" sz="3600" spc="-60" strike="noStrike" cap="all">
                <a:solidFill>
                  <a:srgbClr val="d1282e"/>
                </a:solidFill>
                <a:latin typeface="Arial Black"/>
              </a:rPr>
              <a:t>g</a:t>
            </a:r>
            <a:r>
              <a:rPr b="0" lang="en-US" sz="3600" spc="-60" strike="noStrike" cap="all">
                <a:solidFill>
                  <a:srgbClr val="d1282e"/>
                </a:solidFill>
                <a:latin typeface="Arial Black"/>
              </a:rPr>
              <a:t>e </a:t>
            </a:r>
            <a:r>
              <a:rPr b="0" lang="en-US" sz="3600" spc="-60" strike="noStrike" cap="all">
                <a:solidFill>
                  <a:srgbClr val="d1282e"/>
                </a:solidFill>
                <a:latin typeface="Arial Black"/>
              </a:rPr>
              <a:t>P</a:t>
            </a:r>
            <a:r>
              <a:rPr b="0" lang="en-US" sz="3600" spc="-60" strike="noStrike" cap="all">
                <a:solidFill>
                  <a:srgbClr val="d1282e"/>
                </a:solidFill>
                <a:latin typeface="Arial Black"/>
              </a:rPr>
              <a:t>r</a:t>
            </a:r>
            <a:r>
              <a:rPr b="0" lang="en-US" sz="3600" spc="-60" strike="noStrike" cap="all">
                <a:solidFill>
                  <a:srgbClr val="d1282e"/>
                </a:solidFill>
                <a:latin typeface="Arial Black"/>
              </a:rPr>
              <a:t>o</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r>
              <a:rPr b="0" lang="en-US" sz="3600" spc="-60" strike="noStrike" cap="all">
                <a:solidFill>
                  <a:srgbClr val="d1282e"/>
                </a:solidFill>
                <a:latin typeface="Arial Black"/>
              </a:rPr>
              <a:t>s</a:t>
            </a:r>
            <a:r>
              <a:rPr b="0" lang="en-US" sz="3600" spc="-60" strike="noStrike" cap="all">
                <a:solidFill>
                  <a:srgbClr val="d1282e"/>
                </a:solidFill>
                <a:latin typeface="Arial Black"/>
              </a:rPr>
              <a:t>s</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g</a:t>
            </a:r>
            <a:endParaRPr b="0" lang="en-US" sz="3600" spc="-1" strike="noStrike">
              <a:solidFill>
                <a:srgbClr val="000000"/>
              </a:solidFill>
              <a:latin typeface="Arial"/>
            </a:endParaRPr>
          </a:p>
        </p:txBody>
      </p:sp>
      <p:sp>
        <p:nvSpPr>
          <p:cNvPr id="165"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Pre-1980s: primarily based on sets of hand-tuned rules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Post-1980s: introduction of machine learning to NLP</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Initially, </a:t>
            </a:r>
            <a:r>
              <a:rPr b="0" lang="en-US" sz="2000" spc="-1" strike="noStrike">
                <a:solidFill>
                  <a:srgbClr val="d1282e"/>
                </a:solidFill>
                <a:latin typeface="Arial"/>
              </a:rPr>
              <a:t>decision trees</a:t>
            </a:r>
            <a:r>
              <a:rPr b="0" lang="en-US" sz="2000" spc="-1" strike="noStrike">
                <a:solidFill>
                  <a:srgbClr val="000000"/>
                </a:solidFill>
                <a:latin typeface="Arial"/>
              </a:rPr>
              <a:t> learned what-if rules automatically</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Then, hidden Markov models (HMMs) were used for part of speech (POS) tagging</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Explosion of statistical models for language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Recent work focuses on purely </a:t>
            </a:r>
            <a:r>
              <a:rPr b="0" lang="en-US" sz="2000" spc="-1" strike="noStrike">
                <a:solidFill>
                  <a:srgbClr val="d1282e"/>
                </a:solidFill>
                <a:latin typeface="Arial"/>
              </a:rPr>
              <a:t>unsupervised</a:t>
            </a:r>
            <a:r>
              <a:rPr b="0" lang="en-US" sz="2000" spc="-1" strike="noStrike">
                <a:solidFill>
                  <a:srgbClr val="000000"/>
                </a:solidFill>
                <a:latin typeface="Arial"/>
              </a:rPr>
              <a:t> or </a:t>
            </a:r>
            <a:r>
              <a:rPr b="0" lang="en-US" sz="2000" spc="-1" strike="noStrike">
                <a:solidFill>
                  <a:srgbClr val="d1282e"/>
                </a:solidFill>
                <a:latin typeface="Arial"/>
              </a:rPr>
              <a:t>semi-supervised</a:t>
            </a:r>
            <a:r>
              <a:rPr b="0" lang="en-US" sz="2000" spc="-1" strike="noStrike">
                <a:solidFill>
                  <a:srgbClr val="000000"/>
                </a:solidFill>
                <a:latin typeface="Arial"/>
              </a:rPr>
              <a:t> learning of models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We’ll cover some of this in the machine learning lectures!</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FE0D345D-647A-4F13-8B80-E75D4F6482F6}" type="slidenum">
              <a:t>8</a:t>
            </a:fld>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165">
                                            <p:txEl>
                                              <p:pRg st="4" end="4"/>
                                            </p:txEl>
                                          </p:spTgt>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163"/>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N-gram models</a:t>
            </a:r>
            <a:endParaRPr b="0" lang="en-US" sz="3600" spc="-1" strike="noStrike">
              <a:solidFill>
                <a:srgbClr val="000000"/>
              </a:solidFill>
              <a:latin typeface="Arial"/>
            </a:endParaRPr>
          </a:p>
        </p:txBody>
      </p:sp>
      <p:sp>
        <p:nvSpPr>
          <p:cNvPr id="56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We can extend to trigrams, 4-grams, 5-grams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In general this is an insufficient model of language</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because language has long-distance dependencies:</a:t>
            </a:r>
            <a:endParaRPr b="0" lang="en-US" sz="2000" spc="-1" strike="noStrike">
              <a:solidFill>
                <a:srgbClr val="000000"/>
              </a:solidFill>
              <a:latin typeface="Arial"/>
            </a:endParaRPr>
          </a:p>
          <a:p>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1" lang="en-US" sz="2000" spc="-1" strike="noStrike">
                <a:solidFill>
                  <a:srgbClr val="000000"/>
                </a:solidFill>
                <a:latin typeface="Arial"/>
              </a:rPr>
              <a:t>“</a:t>
            </a:r>
            <a:r>
              <a:rPr b="1" lang="en-US" sz="2000" spc="-1" strike="noStrike">
                <a:solidFill>
                  <a:srgbClr val="000000"/>
                </a:solidFill>
                <a:latin typeface="Arial"/>
              </a:rPr>
              <a:t>The computer which I had just put into the machine room on the fifth floor crashed.”</a:t>
            </a:r>
            <a:endParaRPr b="0" lang="en-US" sz="2000" spc="-1" strike="noStrike">
              <a:solidFill>
                <a:srgbClr val="000000"/>
              </a:solidFill>
              <a:latin typeface="Arial"/>
            </a:endParaRPr>
          </a:p>
          <a:p>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But we can often get away with N-gram models</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17278328-9969-419F-A629-DD61F60F748F}" type="slidenum">
              <a:t>80</a:t>
            </a:fld>
          </a:p>
        </p:txBody>
      </p:sp>
    </p:spTree>
  </p:cSld>
  <mc:AlternateContent>
    <mc:Choice Requires="p14">
      <p:transition spd="slow" p14:dur="2000"/>
    </mc:Choice>
    <mc:Fallback>
      <p:transition spd="slow"/>
    </mc:Fallback>
  </mc:AlternateContent>
  <p:timing>
    <p:tnLst>
      <p:par>
        <p:cTn id="1833" dur="indefinite" restart="never" nodeType="tmRoot">
          <p:childTnLst>
            <p:seq>
              <p:cTn id="1834" dur="indefinite" nodeType="mainSeq">
                <p:childTnLst>
                  <p:par>
                    <p:cTn id="1835" fill="hold">
                      <p:stCondLst>
                        <p:cond delay="indefinite"/>
                      </p:stCondLst>
                      <p:childTnLst>
                        <p:par>
                          <p:cTn id="1836" fill="hold">
                            <p:stCondLst>
                              <p:cond delay="0"/>
                            </p:stCondLst>
                            <p:childTnLst>
                              <p:par>
                                <p:cTn id="1837" nodeType="clickEffect" fill="hold" presetClass="entr" presetID="1">
                                  <p:stCondLst>
                                    <p:cond delay="0"/>
                                  </p:stCondLst>
                                  <p:childTnLst>
                                    <p:set>
                                      <p:cBhvr>
                                        <p:cTn id="1838" dur="1" fill="hold">
                                          <p:stCondLst>
                                            <p:cond delay="0"/>
                                          </p:stCondLst>
                                        </p:cTn>
                                        <p:tgtEl>
                                          <p:spTgt spid="568">
                                            <p:txEl>
                                              <p:pRg st="0" end="0"/>
                                            </p:txEl>
                                          </p:spTgt>
                                        </p:tgtEl>
                                        <p:attrNameLst>
                                          <p:attrName>style.visibility</p:attrName>
                                        </p:attrNameLst>
                                      </p:cBhvr>
                                      <p:to>
                                        <p:strVal val="visible"/>
                                      </p:to>
                                    </p:set>
                                  </p:childTnLst>
                                </p:cTn>
                              </p:par>
                            </p:childTnLst>
                          </p:cTn>
                        </p:par>
                      </p:childTnLst>
                    </p:cTn>
                  </p:par>
                  <p:par>
                    <p:cTn id="1839" fill="hold">
                      <p:stCondLst>
                        <p:cond delay="indefinite"/>
                      </p:stCondLst>
                      <p:childTnLst>
                        <p:par>
                          <p:cTn id="1840" fill="hold">
                            <p:stCondLst>
                              <p:cond delay="0"/>
                            </p:stCondLst>
                            <p:childTnLst>
                              <p:par>
                                <p:cTn id="1841" nodeType="clickEffect" fill="hold" presetClass="entr" presetID="1">
                                  <p:stCondLst>
                                    <p:cond delay="0"/>
                                  </p:stCondLst>
                                  <p:childTnLst>
                                    <p:set>
                                      <p:cBhvr>
                                        <p:cTn id="1842" dur="1" fill="hold">
                                          <p:stCondLst>
                                            <p:cond delay="0"/>
                                          </p:stCondLst>
                                        </p:cTn>
                                        <p:tgtEl>
                                          <p:spTgt spid="568">
                                            <p:txEl>
                                              <p:pRg st="1" end="1"/>
                                            </p:txEl>
                                          </p:spTgt>
                                        </p:tgtEl>
                                        <p:attrNameLst>
                                          <p:attrName>style.visibility</p:attrName>
                                        </p:attrNameLst>
                                      </p:cBhvr>
                                      <p:to>
                                        <p:strVal val="visible"/>
                                      </p:to>
                                    </p:set>
                                  </p:childTnLst>
                                </p:cTn>
                              </p:par>
                              <p:par>
                                <p:cTn id="1843" nodeType="withEffect" fill="hold" presetClass="entr" presetID="1">
                                  <p:stCondLst>
                                    <p:cond delay="0"/>
                                  </p:stCondLst>
                                  <p:childTnLst>
                                    <p:set>
                                      <p:cBhvr>
                                        <p:cTn id="1844" dur="1" fill="hold">
                                          <p:stCondLst>
                                            <p:cond delay="0"/>
                                          </p:stCondLst>
                                        </p:cTn>
                                        <p:tgtEl>
                                          <p:spTgt spid="568">
                                            <p:txEl>
                                              <p:pRg st="2" end="2"/>
                                            </p:txEl>
                                          </p:spTgt>
                                        </p:tgtEl>
                                        <p:attrNameLst>
                                          <p:attrName>style.visibility</p:attrName>
                                        </p:attrNameLst>
                                      </p:cBhvr>
                                      <p:to>
                                        <p:strVal val="visible"/>
                                      </p:to>
                                    </p:set>
                                  </p:childTnLst>
                                </p:cTn>
                              </p:par>
                              <p:par>
                                <p:cTn id="1845" nodeType="withEffect" fill="hold" presetClass="entr" presetID="1">
                                  <p:stCondLst>
                                    <p:cond delay="0"/>
                                  </p:stCondLst>
                                  <p:childTnLst>
                                    <p:set>
                                      <p:cBhvr>
                                        <p:cTn id="1846" dur="1" fill="hold">
                                          <p:stCondLst>
                                            <p:cond delay="0"/>
                                          </p:stCondLst>
                                        </p:cTn>
                                        <p:tgtEl>
                                          <p:spTgt spid="568">
                                            <p:txEl>
                                              <p:pRg st="4" end="4"/>
                                            </p:txEl>
                                          </p:spTgt>
                                        </p:tgtEl>
                                        <p:attrNameLst>
                                          <p:attrName>style.visibility</p:attrName>
                                        </p:attrNameLst>
                                      </p:cBhvr>
                                      <p:to>
                                        <p:strVal val="visible"/>
                                      </p:to>
                                    </p:set>
                                  </p:childTnLst>
                                </p:cTn>
                              </p:par>
                            </p:childTnLst>
                          </p:cTn>
                        </p:par>
                      </p:childTnLst>
                    </p:cTn>
                  </p:par>
                  <p:par>
                    <p:cTn id="1847" fill="hold">
                      <p:stCondLst>
                        <p:cond delay="indefinite"/>
                      </p:stCondLst>
                      <p:childTnLst>
                        <p:par>
                          <p:cTn id="1848" fill="hold">
                            <p:stCondLst>
                              <p:cond delay="0"/>
                            </p:stCondLst>
                            <p:childTnLst>
                              <p:par>
                                <p:cTn id="1849" nodeType="clickEffect" fill="hold" presetClass="entr" presetID="1">
                                  <p:stCondLst>
                                    <p:cond delay="0"/>
                                  </p:stCondLst>
                                  <p:childTnLst>
                                    <p:set>
                                      <p:cBhvr>
                                        <p:cTn id="1850" dur="1" fill="hold">
                                          <p:stCondLst>
                                            <p:cond delay="0"/>
                                          </p:stCondLst>
                                        </p:cTn>
                                        <p:tgtEl>
                                          <p:spTgt spid="56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Moving on …</a:t>
            </a:r>
            <a:endParaRPr b="0" lang="en-US" sz="3600" spc="-1" strike="noStrike">
              <a:solidFill>
                <a:srgbClr val="000000"/>
              </a:solidFill>
              <a:latin typeface="Arial"/>
            </a:endParaRPr>
          </a:p>
        </p:txBody>
      </p:sp>
      <p:sp>
        <p:nvSpPr>
          <p:cNvPr id="570"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Words words words!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d9d9d9"/>
              </a:buClr>
              <a:buFont typeface="Arial"/>
              <a:buChar char="•"/>
              <a:tabLst>
                <a:tab algn="l" pos="0"/>
              </a:tabLst>
            </a:pPr>
            <a:r>
              <a:rPr b="0" lang="en-US" sz="2000" spc="-1" strike="noStrike">
                <a:solidFill>
                  <a:srgbClr val="d9d9d9"/>
                </a:solidFill>
                <a:latin typeface="Arial"/>
              </a:rPr>
              <a:t>Free text and natural language processing in data science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d9d9d9"/>
              </a:buClr>
              <a:buFont typeface="Arial"/>
              <a:buChar char="•"/>
              <a:tabLst>
                <a:tab algn="l" pos="0"/>
              </a:tabLst>
            </a:pPr>
            <a:r>
              <a:rPr b="0" lang="en-US" sz="2000" spc="-1" strike="noStrike">
                <a:solidFill>
                  <a:srgbClr val="d9d9d9"/>
                </a:solidFill>
                <a:latin typeface="Arial"/>
              </a:rPr>
              <a:t>Bag of words and TF-IDF</a:t>
            </a:r>
            <a:endParaRPr b="1" lang="en-US" sz="2000" spc="-1" strike="noStrike">
              <a:solidFill>
                <a:srgbClr val="000000"/>
              </a:solidFill>
              <a:latin typeface="Arial"/>
            </a:endParaRPr>
          </a:p>
          <a:p>
            <a:pPr marL="343080" indent="-343080">
              <a:lnSpc>
                <a:spcPct val="100000"/>
              </a:lnSpc>
              <a:spcBef>
                <a:spcPts val="400"/>
              </a:spcBef>
              <a:spcAft>
                <a:spcPts val="601"/>
              </a:spcAft>
              <a:buClr>
                <a:srgbClr val="d9d9d9"/>
              </a:buClr>
              <a:buFont typeface="Arial"/>
              <a:buChar char="•"/>
              <a:tabLst>
                <a:tab algn="l" pos="0"/>
              </a:tabLst>
            </a:pPr>
            <a:r>
              <a:rPr b="0" lang="en-US" sz="2000" spc="-1" strike="noStrike">
                <a:solidFill>
                  <a:srgbClr val="d9d9d9"/>
                </a:solidFill>
                <a:latin typeface="Arial"/>
              </a:rPr>
              <a:t>N-Grams and language models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Information extraction &amp; sentiment mining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grpSp>
        <p:nvGrpSpPr>
          <p:cNvPr id="571" name="Group 9"/>
          <p:cNvGrpSpPr/>
          <p:nvPr/>
        </p:nvGrpSpPr>
        <p:grpSpPr>
          <a:xfrm>
            <a:off x="2189520" y="4286520"/>
            <a:ext cx="7502760" cy="2216880"/>
            <a:chOff x="2189520" y="4286520"/>
            <a:chExt cx="7502760" cy="2216880"/>
          </a:xfrm>
        </p:grpSpPr>
        <p:pic>
          <p:nvPicPr>
            <p:cNvPr id="572" name="Picture 5" descr=""/>
            <p:cNvPicPr/>
            <p:nvPr/>
          </p:nvPicPr>
          <p:blipFill>
            <a:blip r:embed="rId1"/>
            <a:stretch/>
          </p:blipFill>
          <p:spPr>
            <a:xfrm>
              <a:off x="3808800" y="5505480"/>
              <a:ext cx="2951280" cy="997920"/>
            </a:xfrm>
            <a:prstGeom prst="rect">
              <a:avLst/>
            </a:prstGeom>
            <a:ln w="0">
              <a:noFill/>
            </a:ln>
          </p:spPr>
        </p:pic>
        <p:pic>
          <p:nvPicPr>
            <p:cNvPr id="573" name="Picture 6" descr=""/>
            <p:cNvPicPr/>
            <p:nvPr/>
          </p:nvPicPr>
          <p:blipFill>
            <a:blip r:embed="rId2"/>
            <a:stretch/>
          </p:blipFill>
          <p:spPr>
            <a:xfrm>
              <a:off x="2189520" y="4286520"/>
              <a:ext cx="2478600" cy="1048320"/>
            </a:xfrm>
            <a:prstGeom prst="rect">
              <a:avLst/>
            </a:prstGeom>
            <a:ln w="0">
              <a:noFill/>
            </a:ln>
          </p:spPr>
        </p:pic>
        <p:pic>
          <p:nvPicPr>
            <p:cNvPr id="574" name="Picture 7" descr=""/>
            <p:cNvPicPr/>
            <p:nvPr/>
          </p:nvPicPr>
          <p:blipFill>
            <a:blip r:embed="rId3"/>
            <a:stretch/>
          </p:blipFill>
          <p:spPr>
            <a:xfrm>
              <a:off x="7335360" y="4407120"/>
              <a:ext cx="2356920" cy="1556280"/>
            </a:xfrm>
            <a:prstGeom prst="rect">
              <a:avLst/>
            </a:prstGeom>
            <a:ln w="0">
              <a:noFill/>
            </a:ln>
          </p:spPr>
        </p:pic>
        <p:pic>
          <p:nvPicPr>
            <p:cNvPr id="575" name="Picture 8" descr=""/>
            <p:cNvPicPr/>
            <p:nvPr/>
          </p:nvPicPr>
          <p:blipFill>
            <a:blip r:embed="rId4"/>
            <a:stretch/>
          </p:blipFill>
          <p:spPr>
            <a:xfrm>
              <a:off x="4876920" y="4340880"/>
              <a:ext cx="2895120" cy="988920"/>
            </a:xfrm>
            <a:prstGeom prst="rect">
              <a:avLst/>
            </a:prstGeom>
            <a:ln w="0">
              <a:noFill/>
            </a:ln>
          </p:spPr>
        </p:pic>
      </p:grpSp>
      <p:sp>
        <p:nvSpPr>
          <p:cNvPr id="576" name="Rounded Rectangle 4"/>
          <p:cNvSpPr/>
          <p:nvPr/>
        </p:nvSpPr>
        <p:spPr>
          <a:xfrm>
            <a:off x="7335360" y="3429000"/>
            <a:ext cx="3061440" cy="6685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1" lang="en-US" sz="1800" spc="-1" strike="noStrike">
                <a:solidFill>
                  <a:srgbClr val="ffffff"/>
                </a:solidFill>
                <a:latin typeface="Arial"/>
              </a:rPr>
              <a:t>Thanks to Amol Deshpande (UMD)</a:t>
            </a:r>
            <a:endParaRPr b="0" lang="en-US" sz="1800" spc="-1" strike="noStrike">
              <a:latin typeface="Arial"/>
            </a:endParaRPr>
          </a:p>
        </p:txBody>
      </p:sp>
      <p:sp>
        <p:nvSpPr>
          <p:cNvPr id="4" name="PlaceHolder 3"/>
          <p:cNvSpPr>
            <a:spLocks noGrp="1"/>
          </p:cNvSpPr>
          <p:nvPr>
            <p:ph type="sldNum" idx="6"/>
          </p:nvPr>
        </p:nvSpPr>
        <p:spPr/>
        <p:txBody>
          <a:bodyPr/>
          <a:p>
            <a:fld id="{4EC6EBA5-4598-476D-8C33-E7874A9D6353}" type="slidenum">
              <a:t>81</a:t>
            </a:fld>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Information Extraction (IE)</a:t>
            </a:r>
            <a:endParaRPr b="0" lang="en-US" sz="3600" spc="-1" strike="noStrike">
              <a:solidFill>
                <a:srgbClr val="000000"/>
              </a:solidFill>
              <a:latin typeface="Arial"/>
            </a:endParaRPr>
          </a:p>
        </p:txBody>
      </p:sp>
      <p:sp>
        <p:nvSpPr>
          <p:cNvPr id="57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Information extraction (IE) systems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Find and understand limited relevant parts of texts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Gather information from many pieces of text</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Produce a structured representation of relevant information: </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relations (in the database sense), a.k.a.,</a:t>
            </a:r>
            <a:endParaRPr b="0" lang="en-US" sz="18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a knowledge base</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Goals:</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Organize information so that it is useful to people</a:t>
            </a:r>
            <a:endParaRPr b="0" lang="en-US" sz="18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Put information in a semantically precise form that allows further inferences to be made by computer algorithms</a:t>
            </a:r>
            <a:endParaRPr b="0" lang="en-US" sz="1800" spc="-1" strike="noStrike">
              <a:solidFill>
                <a:srgbClr val="000000"/>
              </a:solidFill>
              <a:latin typeface="Arial"/>
            </a:endParaRPr>
          </a:p>
        </p:txBody>
      </p:sp>
      <p:sp>
        <p:nvSpPr>
          <p:cNvPr id="4" name="PlaceHolder 3"/>
          <p:cNvSpPr>
            <a:spLocks noGrp="1"/>
          </p:cNvSpPr>
          <p:nvPr>
            <p:ph type="sldNum" idx="6"/>
          </p:nvPr>
        </p:nvSpPr>
        <p:spPr/>
        <p:txBody>
          <a:bodyPr/>
          <a:p>
            <a:fld id="{FFFE7F1B-6FA7-4C9E-A4A1-179EFB6AC3AA}" type="slidenum">
              <a:t>82</a:t>
            </a:fld>
          </a:p>
        </p:txBody>
      </p:sp>
    </p:spTree>
  </p:cSld>
  <mc:AlternateContent>
    <mc:Choice Requires="p14">
      <p:transition spd="slow" p14:dur="2000"/>
    </mc:Choice>
    <mc:Fallback>
      <p:transition spd="slow"/>
    </mc:Fallback>
  </mc:AlternateContent>
  <p:timing>
    <p:tnLst>
      <p:par>
        <p:cTn id="1851" dur="indefinite" restart="never" nodeType="tmRoot">
          <p:childTnLst>
            <p:seq>
              <p:cTn id="1852" dur="indefinite" nodeType="mainSeq">
                <p:childTnLst>
                  <p:par>
                    <p:cTn id="1853" fill="hold">
                      <p:stCondLst>
                        <p:cond delay="indefinite"/>
                      </p:stCondLst>
                      <p:childTnLst>
                        <p:par>
                          <p:cTn id="1854" fill="hold">
                            <p:stCondLst>
                              <p:cond delay="0"/>
                            </p:stCondLst>
                            <p:childTnLst>
                              <p:par>
                                <p:cTn id="1855" nodeType="clickEffect" fill="hold" presetClass="entr" presetID="1">
                                  <p:stCondLst>
                                    <p:cond delay="0"/>
                                  </p:stCondLst>
                                  <p:childTnLst>
                                    <p:set>
                                      <p:cBhvr>
                                        <p:cTn id="1856" dur="1" fill="hold">
                                          <p:stCondLst>
                                            <p:cond delay="0"/>
                                          </p:stCondLst>
                                        </p:cTn>
                                        <p:tgtEl>
                                          <p:spTgt spid="578">
                                            <p:txEl>
                                              <p:pRg st="0" end="0"/>
                                            </p:txEl>
                                          </p:spTgt>
                                        </p:tgtEl>
                                        <p:attrNameLst>
                                          <p:attrName>style.visibility</p:attrName>
                                        </p:attrNameLst>
                                      </p:cBhvr>
                                      <p:to>
                                        <p:strVal val="visible"/>
                                      </p:to>
                                    </p:set>
                                  </p:childTnLst>
                                </p:cTn>
                              </p:par>
                            </p:childTnLst>
                          </p:cTn>
                        </p:par>
                      </p:childTnLst>
                    </p:cTn>
                  </p:par>
                  <p:par>
                    <p:cTn id="1857" fill="hold">
                      <p:stCondLst>
                        <p:cond delay="indefinite"/>
                      </p:stCondLst>
                      <p:childTnLst>
                        <p:par>
                          <p:cTn id="1858" fill="hold">
                            <p:stCondLst>
                              <p:cond delay="0"/>
                            </p:stCondLst>
                            <p:childTnLst>
                              <p:par>
                                <p:cTn id="1859" nodeType="clickEffect" fill="hold" presetClass="entr" presetID="1">
                                  <p:stCondLst>
                                    <p:cond delay="0"/>
                                  </p:stCondLst>
                                  <p:childTnLst>
                                    <p:set>
                                      <p:cBhvr>
                                        <p:cTn id="1860" dur="1" fill="hold">
                                          <p:stCondLst>
                                            <p:cond delay="0"/>
                                          </p:stCondLst>
                                        </p:cTn>
                                        <p:tgtEl>
                                          <p:spTgt spid="578">
                                            <p:txEl>
                                              <p:pRg st="1" end="1"/>
                                            </p:txEl>
                                          </p:spTgt>
                                        </p:tgtEl>
                                        <p:attrNameLst>
                                          <p:attrName>style.visibility</p:attrName>
                                        </p:attrNameLst>
                                      </p:cBhvr>
                                      <p:to>
                                        <p:strVal val="visible"/>
                                      </p:to>
                                    </p:set>
                                  </p:childTnLst>
                                </p:cTn>
                              </p:par>
                            </p:childTnLst>
                          </p:cTn>
                        </p:par>
                      </p:childTnLst>
                    </p:cTn>
                  </p:par>
                  <p:par>
                    <p:cTn id="1861" fill="hold">
                      <p:stCondLst>
                        <p:cond delay="indefinite"/>
                      </p:stCondLst>
                      <p:childTnLst>
                        <p:par>
                          <p:cTn id="1862" fill="hold">
                            <p:stCondLst>
                              <p:cond delay="0"/>
                            </p:stCondLst>
                            <p:childTnLst>
                              <p:par>
                                <p:cTn id="1863" nodeType="clickEffect" fill="hold" presetClass="entr" presetID="1">
                                  <p:stCondLst>
                                    <p:cond delay="0"/>
                                  </p:stCondLst>
                                  <p:childTnLst>
                                    <p:set>
                                      <p:cBhvr>
                                        <p:cTn id="1864" dur="1" fill="hold">
                                          <p:stCondLst>
                                            <p:cond delay="0"/>
                                          </p:stCondLst>
                                        </p:cTn>
                                        <p:tgtEl>
                                          <p:spTgt spid="578">
                                            <p:txEl>
                                              <p:pRg st="2" end="2"/>
                                            </p:txEl>
                                          </p:spTgt>
                                        </p:tgtEl>
                                        <p:attrNameLst>
                                          <p:attrName>style.visibility</p:attrName>
                                        </p:attrNameLst>
                                      </p:cBhvr>
                                      <p:to>
                                        <p:strVal val="visible"/>
                                      </p:to>
                                    </p:set>
                                  </p:childTnLst>
                                </p:cTn>
                              </p:par>
                            </p:childTnLst>
                          </p:cTn>
                        </p:par>
                      </p:childTnLst>
                    </p:cTn>
                  </p:par>
                  <p:par>
                    <p:cTn id="1865" fill="hold">
                      <p:stCondLst>
                        <p:cond delay="indefinite"/>
                      </p:stCondLst>
                      <p:childTnLst>
                        <p:par>
                          <p:cTn id="1866" fill="hold">
                            <p:stCondLst>
                              <p:cond delay="0"/>
                            </p:stCondLst>
                            <p:childTnLst>
                              <p:par>
                                <p:cTn id="1867" nodeType="clickEffect" fill="hold" presetClass="entr" presetID="1">
                                  <p:stCondLst>
                                    <p:cond delay="0"/>
                                  </p:stCondLst>
                                  <p:childTnLst>
                                    <p:set>
                                      <p:cBhvr>
                                        <p:cTn id="1868" dur="1" fill="hold">
                                          <p:stCondLst>
                                            <p:cond delay="0"/>
                                          </p:stCondLst>
                                        </p:cTn>
                                        <p:tgtEl>
                                          <p:spTgt spid="578">
                                            <p:txEl>
                                              <p:pRg st="3" end="3"/>
                                            </p:txEl>
                                          </p:spTgt>
                                        </p:tgtEl>
                                        <p:attrNameLst>
                                          <p:attrName>style.visibility</p:attrName>
                                        </p:attrNameLst>
                                      </p:cBhvr>
                                      <p:to>
                                        <p:strVal val="visible"/>
                                      </p:to>
                                    </p:set>
                                  </p:childTnLst>
                                </p:cTn>
                              </p:par>
                              <p:par>
                                <p:cTn id="1869" nodeType="withEffect" fill="hold" presetClass="entr" presetID="1">
                                  <p:stCondLst>
                                    <p:cond delay="0"/>
                                  </p:stCondLst>
                                  <p:childTnLst>
                                    <p:set>
                                      <p:cBhvr>
                                        <p:cTn id="1870" dur="1" fill="hold">
                                          <p:stCondLst>
                                            <p:cond delay="0"/>
                                          </p:stCondLst>
                                        </p:cTn>
                                        <p:tgtEl>
                                          <p:spTgt spid="578">
                                            <p:txEl>
                                              <p:pRg st="4" end="4"/>
                                            </p:txEl>
                                          </p:spTgt>
                                        </p:tgtEl>
                                        <p:attrNameLst>
                                          <p:attrName>style.visibility</p:attrName>
                                        </p:attrNameLst>
                                      </p:cBhvr>
                                      <p:to>
                                        <p:strVal val="visible"/>
                                      </p:to>
                                    </p:set>
                                  </p:childTnLst>
                                </p:cTn>
                              </p:par>
                              <p:par>
                                <p:cTn id="1871" nodeType="withEffect" fill="hold" presetClass="entr" presetID="1">
                                  <p:stCondLst>
                                    <p:cond delay="0"/>
                                  </p:stCondLst>
                                  <p:childTnLst>
                                    <p:set>
                                      <p:cBhvr>
                                        <p:cTn id="1872" dur="1" fill="hold">
                                          <p:stCondLst>
                                            <p:cond delay="0"/>
                                          </p:stCondLst>
                                        </p:cTn>
                                        <p:tgtEl>
                                          <p:spTgt spid="578">
                                            <p:txEl>
                                              <p:pRg st="5" end="5"/>
                                            </p:txEl>
                                          </p:spTgt>
                                        </p:tgtEl>
                                        <p:attrNameLst>
                                          <p:attrName>style.visibility</p:attrName>
                                        </p:attrNameLst>
                                      </p:cBhvr>
                                      <p:to>
                                        <p:strVal val="visible"/>
                                      </p:to>
                                    </p:set>
                                  </p:childTnLst>
                                </p:cTn>
                              </p:par>
                            </p:childTnLst>
                          </p:cTn>
                        </p:par>
                      </p:childTnLst>
                    </p:cTn>
                  </p:par>
                  <p:par>
                    <p:cTn id="1873" fill="hold">
                      <p:stCondLst>
                        <p:cond delay="indefinite"/>
                      </p:stCondLst>
                      <p:childTnLst>
                        <p:par>
                          <p:cTn id="1874" fill="hold">
                            <p:stCondLst>
                              <p:cond delay="0"/>
                            </p:stCondLst>
                            <p:childTnLst>
                              <p:par>
                                <p:cTn id="1875" nodeType="clickEffect" fill="hold" presetClass="entr" presetID="1">
                                  <p:stCondLst>
                                    <p:cond delay="0"/>
                                  </p:stCondLst>
                                  <p:childTnLst>
                                    <p:set>
                                      <p:cBhvr>
                                        <p:cTn id="1876" dur="1" fill="hold">
                                          <p:stCondLst>
                                            <p:cond delay="0"/>
                                          </p:stCondLst>
                                        </p:cTn>
                                        <p:tgtEl>
                                          <p:spTgt spid="578">
                                            <p:txEl>
                                              <p:pRg st="6" end="6"/>
                                            </p:txEl>
                                          </p:spTgt>
                                        </p:tgtEl>
                                        <p:attrNameLst>
                                          <p:attrName>style.visibility</p:attrName>
                                        </p:attrNameLst>
                                      </p:cBhvr>
                                      <p:to>
                                        <p:strVal val="visible"/>
                                      </p:to>
                                    </p:set>
                                  </p:childTnLst>
                                </p:cTn>
                              </p:par>
                              <p:par>
                                <p:cTn id="1877" nodeType="withEffect" fill="hold" presetClass="entr" presetID="1">
                                  <p:stCondLst>
                                    <p:cond delay="0"/>
                                  </p:stCondLst>
                                  <p:childTnLst>
                                    <p:set>
                                      <p:cBhvr>
                                        <p:cTn id="1878" dur="1" fill="hold">
                                          <p:stCondLst>
                                            <p:cond delay="0"/>
                                          </p:stCondLst>
                                        </p:cTn>
                                        <p:tgtEl>
                                          <p:spTgt spid="578">
                                            <p:txEl>
                                              <p:pRg st="7" end="7"/>
                                            </p:txEl>
                                          </p:spTgt>
                                        </p:tgtEl>
                                        <p:attrNameLst>
                                          <p:attrName>style.visibility</p:attrName>
                                        </p:attrNameLst>
                                      </p:cBhvr>
                                      <p:to>
                                        <p:strVal val="visible"/>
                                      </p:to>
                                    </p:set>
                                  </p:childTnLst>
                                </p:cTn>
                              </p:par>
                              <p:par>
                                <p:cTn id="1879" nodeType="withEffect" fill="hold" presetClass="entr" presetID="1">
                                  <p:stCondLst>
                                    <p:cond delay="0"/>
                                  </p:stCondLst>
                                  <p:childTnLst>
                                    <p:set>
                                      <p:cBhvr>
                                        <p:cTn id="1880" dur="1" fill="hold">
                                          <p:stCondLst>
                                            <p:cond delay="0"/>
                                          </p:stCondLst>
                                        </p:cTn>
                                        <p:tgtEl>
                                          <p:spTgt spid="57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Information Extraction (IE)</a:t>
            </a:r>
            <a:endParaRPr b="0" lang="en-US" sz="3600" spc="-1" strike="noStrike">
              <a:solidFill>
                <a:srgbClr val="000000"/>
              </a:solidFill>
              <a:latin typeface="Arial"/>
            </a:endParaRPr>
          </a:p>
        </p:txBody>
      </p:sp>
      <p:sp>
        <p:nvSpPr>
          <p:cNvPr id="58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IE systems extract clear, factual information</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Roughly: Who did what to whom when?</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E.g.,</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AU" sz="2000" spc="-1" strike="noStrike">
                <a:solidFill>
                  <a:srgbClr val="000000"/>
                </a:solidFill>
                <a:latin typeface="Arial"/>
              </a:rPr>
              <a:t>Gathering earnings, profits, board members, headquarters, etc. from company reports </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The headquarters of BHP Billiton Limited, and the global headquarters of the combined BHP Billiton Group, are located in Melbourne, Australia. </a:t>
            </a:r>
            <a:endParaRPr b="0" lang="en-US" sz="18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d1282e"/>
                </a:solidFill>
                <a:latin typeface="Arial"/>
              </a:rPr>
              <a:t>headquarters(“BHP Biliton Limited”, “Melbourne, Australia”)</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Learn drug-gene product interactions from medical research literature</a:t>
            </a:r>
            <a:endParaRPr b="0" lang="en-US" sz="2000" spc="-1" strike="noStrike">
              <a:solidFill>
                <a:srgbClr val="000000"/>
              </a:solidFill>
              <a:latin typeface="Arial"/>
            </a:endParaRPr>
          </a:p>
        </p:txBody>
      </p:sp>
      <p:sp>
        <p:nvSpPr>
          <p:cNvPr id="4" name="PlaceHolder 3"/>
          <p:cNvSpPr>
            <a:spLocks noGrp="1"/>
          </p:cNvSpPr>
          <p:nvPr>
            <p:ph type="sldNum" idx="6"/>
          </p:nvPr>
        </p:nvSpPr>
        <p:spPr/>
        <p:txBody>
          <a:bodyPr/>
          <a:p>
            <a:fld id="{D2A69353-289A-49A0-BA2A-2D328A8488E0}" type="slidenum">
              <a:t>83</a:t>
            </a:fld>
          </a:p>
        </p:txBody>
      </p:sp>
    </p:spTree>
  </p:cSld>
  <mc:AlternateContent>
    <mc:Choice Requires="p14">
      <p:transition spd="slow" p14:dur="2000"/>
    </mc:Choice>
    <mc:Fallback>
      <p:transition spd="slow"/>
    </mc:Fallback>
  </mc:AlternateContent>
  <p:timing>
    <p:tnLst>
      <p:par>
        <p:cTn id="1881" dur="indefinite" restart="never" nodeType="tmRoot">
          <p:childTnLst>
            <p:seq>
              <p:cTn id="1882" dur="indefinite" nodeType="mainSeq">
                <p:childTnLst>
                  <p:par>
                    <p:cTn id="1883" fill="hold">
                      <p:stCondLst>
                        <p:cond delay="indefinite"/>
                      </p:stCondLst>
                      <p:childTnLst>
                        <p:par>
                          <p:cTn id="1884" fill="hold">
                            <p:stCondLst>
                              <p:cond delay="0"/>
                            </p:stCondLst>
                            <p:childTnLst>
                              <p:par>
                                <p:cTn id="1885" nodeType="clickEffect" fill="hold" presetClass="entr" presetID="1">
                                  <p:stCondLst>
                                    <p:cond delay="0"/>
                                  </p:stCondLst>
                                  <p:childTnLst>
                                    <p:set>
                                      <p:cBhvr>
                                        <p:cTn id="1886" dur="1" fill="hold">
                                          <p:stCondLst>
                                            <p:cond delay="0"/>
                                          </p:stCondLst>
                                        </p:cTn>
                                        <p:tgtEl>
                                          <p:spTgt spid="580">
                                            <p:txEl>
                                              <p:pRg st="0" end="0"/>
                                            </p:txEl>
                                          </p:spTgt>
                                        </p:tgtEl>
                                        <p:attrNameLst>
                                          <p:attrName>style.visibility</p:attrName>
                                        </p:attrNameLst>
                                      </p:cBhvr>
                                      <p:to>
                                        <p:strVal val="visible"/>
                                      </p:to>
                                    </p:set>
                                  </p:childTnLst>
                                </p:cTn>
                              </p:par>
                            </p:childTnLst>
                          </p:cTn>
                        </p:par>
                      </p:childTnLst>
                    </p:cTn>
                  </p:par>
                  <p:par>
                    <p:cTn id="1887" fill="hold">
                      <p:stCondLst>
                        <p:cond delay="indefinite"/>
                      </p:stCondLst>
                      <p:childTnLst>
                        <p:par>
                          <p:cTn id="1888" fill="hold">
                            <p:stCondLst>
                              <p:cond delay="0"/>
                            </p:stCondLst>
                            <p:childTnLst>
                              <p:par>
                                <p:cTn id="1889" nodeType="clickEffect" fill="hold" presetClass="entr" presetID="1">
                                  <p:stCondLst>
                                    <p:cond delay="0"/>
                                  </p:stCondLst>
                                  <p:childTnLst>
                                    <p:set>
                                      <p:cBhvr>
                                        <p:cTn id="1890" dur="1" fill="hold">
                                          <p:stCondLst>
                                            <p:cond delay="0"/>
                                          </p:stCondLst>
                                        </p:cTn>
                                        <p:tgtEl>
                                          <p:spTgt spid="580">
                                            <p:txEl>
                                              <p:pRg st="1" end="1"/>
                                            </p:txEl>
                                          </p:spTgt>
                                        </p:tgtEl>
                                        <p:attrNameLst>
                                          <p:attrName>style.visibility</p:attrName>
                                        </p:attrNameLst>
                                      </p:cBhvr>
                                      <p:to>
                                        <p:strVal val="visible"/>
                                      </p:to>
                                    </p:set>
                                  </p:childTnLst>
                                </p:cTn>
                              </p:par>
                            </p:childTnLst>
                          </p:cTn>
                        </p:par>
                      </p:childTnLst>
                    </p:cTn>
                  </p:par>
                  <p:par>
                    <p:cTn id="1891" fill="hold">
                      <p:stCondLst>
                        <p:cond delay="indefinite"/>
                      </p:stCondLst>
                      <p:childTnLst>
                        <p:par>
                          <p:cTn id="1892" fill="hold">
                            <p:stCondLst>
                              <p:cond delay="0"/>
                            </p:stCondLst>
                            <p:childTnLst>
                              <p:par>
                                <p:cTn id="1893" nodeType="clickEffect" fill="hold" presetClass="entr" presetID="1">
                                  <p:stCondLst>
                                    <p:cond delay="0"/>
                                  </p:stCondLst>
                                  <p:childTnLst>
                                    <p:set>
                                      <p:cBhvr>
                                        <p:cTn id="1894" dur="1" fill="hold">
                                          <p:stCondLst>
                                            <p:cond delay="0"/>
                                          </p:stCondLst>
                                        </p:cTn>
                                        <p:tgtEl>
                                          <p:spTgt spid="580">
                                            <p:txEl>
                                              <p:pRg st="2" end="2"/>
                                            </p:txEl>
                                          </p:spTgt>
                                        </p:tgtEl>
                                        <p:attrNameLst>
                                          <p:attrName>style.visibility</p:attrName>
                                        </p:attrNameLst>
                                      </p:cBhvr>
                                      <p:to>
                                        <p:strVal val="visible"/>
                                      </p:to>
                                    </p:set>
                                  </p:childTnLst>
                                </p:cTn>
                              </p:par>
                            </p:childTnLst>
                          </p:cTn>
                        </p:par>
                      </p:childTnLst>
                    </p:cTn>
                  </p:par>
                  <p:par>
                    <p:cTn id="1895" fill="hold">
                      <p:stCondLst>
                        <p:cond delay="indefinite"/>
                      </p:stCondLst>
                      <p:childTnLst>
                        <p:par>
                          <p:cTn id="1896" fill="hold">
                            <p:stCondLst>
                              <p:cond delay="0"/>
                            </p:stCondLst>
                            <p:childTnLst>
                              <p:par>
                                <p:cTn id="1897" nodeType="clickEffect" fill="hold" presetClass="entr" presetID="1">
                                  <p:stCondLst>
                                    <p:cond delay="0"/>
                                  </p:stCondLst>
                                  <p:childTnLst>
                                    <p:set>
                                      <p:cBhvr>
                                        <p:cTn id="1898" dur="1" fill="hold">
                                          <p:stCondLst>
                                            <p:cond delay="0"/>
                                          </p:stCondLst>
                                        </p:cTn>
                                        <p:tgtEl>
                                          <p:spTgt spid="580">
                                            <p:txEl>
                                              <p:pRg st="3" end="3"/>
                                            </p:txEl>
                                          </p:spTgt>
                                        </p:tgtEl>
                                        <p:attrNameLst>
                                          <p:attrName>style.visibility</p:attrName>
                                        </p:attrNameLst>
                                      </p:cBhvr>
                                      <p:to>
                                        <p:strVal val="visible"/>
                                      </p:to>
                                    </p:set>
                                  </p:childTnLst>
                                </p:cTn>
                              </p:par>
                              <p:par>
                                <p:cTn id="1899" nodeType="withEffect" fill="hold" presetClass="entr" presetID="1">
                                  <p:stCondLst>
                                    <p:cond delay="0"/>
                                  </p:stCondLst>
                                  <p:childTnLst>
                                    <p:set>
                                      <p:cBhvr>
                                        <p:cTn id="1900" dur="1" fill="hold">
                                          <p:stCondLst>
                                            <p:cond delay="0"/>
                                          </p:stCondLst>
                                        </p:cTn>
                                        <p:tgtEl>
                                          <p:spTgt spid="580">
                                            <p:txEl>
                                              <p:pRg st="4" end="4"/>
                                            </p:txEl>
                                          </p:spTgt>
                                        </p:tgtEl>
                                        <p:attrNameLst>
                                          <p:attrName>style.visibility</p:attrName>
                                        </p:attrNameLst>
                                      </p:cBhvr>
                                      <p:to>
                                        <p:strVal val="visible"/>
                                      </p:to>
                                    </p:set>
                                  </p:childTnLst>
                                </p:cTn>
                              </p:par>
                              <p:par>
                                <p:cTn id="1901" nodeType="withEffect" fill="hold" presetClass="entr" presetID="1">
                                  <p:stCondLst>
                                    <p:cond delay="0"/>
                                  </p:stCondLst>
                                  <p:childTnLst>
                                    <p:set>
                                      <p:cBhvr>
                                        <p:cTn id="1902" dur="1" fill="hold">
                                          <p:stCondLst>
                                            <p:cond delay="0"/>
                                          </p:stCondLst>
                                        </p:cTn>
                                        <p:tgtEl>
                                          <p:spTgt spid="580">
                                            <p:txEl>
                                              <p:pRg st="5" end="5"/>
                                            </p:txEl>
                                          </p:spTgt>
                                        </p:tgtEl>
                                        <p:attrNameLst>
                                          <p:attrName>style.visibility</p:attrName>
                                        </p:attrNameLst>
                                      </p:cBhvr>
                                      <p:to>
                                        <p:strVal val="visible"/>
                                      </p:to>
                                    </p:set>
                                  </p:childTnLst>
                                </p:cTn>
                              </p:par>
                            </p:childTnLst>
                          </p:cTn>
                        </p:par>
                      </p:childTnLst>
                    </p:cTn>
                  </p:par>
                  <p:par>
                    <p:cTn id="1903" fill="hold">
                      <p:stCondLst>
                        <p:cond delay="indefinite"/>
                      </p:stCondLst>
                      <p:childTnLst>
                        <p:par>
                          <p:cTn id="1904" fill="hold">
                            <p:stCondLst>
                              <p:cond delay="0"/>
                            </p:stCondLst>
                            <p:childTnLst>
                              <p:par>
                                <p:cTn id="1905" nodeType="clickEffect" fill="hold" presetClass="entr" presetID="1">
                                  <p:stCondLst>
                                    <p:cond delay="0"/>
                                  </p:stCondLst>
                                  <p:childTnLst>
                                    <p:set>
                                      <p:cBhvr>
                                        <p:cTn id="1906" dur="1" fill="hold">
                                          <p:stCondLst>
                                            <p:cond delay="0"/>
                                          </p:stCondLst>
                                        </p:cTn>
                                        <p:tgtEl>
                                          <p:spTgt spid="58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Low-level information extraction</a:t>
            </a:r>
            <a:endParaRPr b="0" lang="en-US" sz="3600" spc="-1" strike="noStrike">
              <a:solidFill>
                <a:srgbClr val="000000"/>
              </a:solidFill>
              <a:latin typeface="Arial"/>
            </a:endParaRPr>
          </a:p>
        </p:txBody>
      </p:sp>
      <p:sp>
        <p:nvSpPr>
          <p:cNvPr id="58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Is now available and popular in applications like Apple or Google mail, and web indexing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Often seems to be based on regular expressions and name lists</a:t>
            </a:r>
            <a:endParaRPr b="1" lang="en-US" sz="2000" spc="-1" strike="noStrike">
              <a:solidFill>
                <a:srgbClr val="000000"/>
              </a:solidFill>
              <a:latin typeface="Arial"/>
            </a:endParaRPr>
          </a:p>
        </p:txBody>
      </p:sp>
      <p:pic>
        <p:nvPicPr>
          <p:cNvPr id="583" name="Picture 1" descr=""/>
          <p:cNvPicPr/>
          <p:nvPr/>
        </p:nvPicPr>
        <p:blipFill>
          <a:blip r:embed="rId1"/>
          <a:stretch/>
        </p:blipFill>
        <p:spPr>
          <a:xfrm>
            <a:off x="1981080" y="2477880"/>
            <a:ext cx="8268120" cy="1732320"/>
          </a:xfrm>
          <a:prstGeom prst="rect">
            <a:avLst/>
          </a:prstGeom>
          <a:ln w="0">
            <a:noFill/>
          </a:ln>
        </p:spPr>
      </p:pic>
      <p:sp>
        <p:nvSpPr>
          <p:cNvPr id="4" name="PlaceHolder 3"/>
          <p:cNvSpPr>
            <a:spLocks noGrp="1"/>
          </p:cNvSpPr>
          <p:nvPr>
            <p:ph type="sldNum" idx="6"/>
          </p:nvPr>
        </p:nvSpPr>
        <p:spPr/>
        <p:txBody>
          <a:bodyPr/>
          <a:p>
            <a:fld id="{8CF9A794-F32E-4511-AF52-866F89BCAD9D}" type="slidenum">
              <a:t>84</a:t>
            </a:fld>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Low-level information extraction</a:t>
            </a:r>
            <a:endParaRPr b="0" lang="en-US" sz="3600" spc="-1" strike="noStrike">
              <a:solidFill>
                <a:srgbClr val="000000"/>
              </a:solidFill>
              <a:latin typeface="Arial"/>
            </a:endParaRPr>
          </a:p>
        </p:txBody>
      </p:sp>
      <p:pic>
        <p:nvPicPr>
          <p:cNvPr id="585" name="Picture 6" descr=""/>
          <p:cNvPicPr/>
          <p:nvPr/>
        </p:nvPicPr>
        <p:blipFill>
          <a:blip r:embed="rId1"/>
          <a:stretch/>
        </p:blipFill>
        <p:spPr>
          <a:xfrm>
            <a:off x="2054520" y="2028960"/>
            <a:ext cx="6936840" cy="3409560"/>
          </a:xfrm>
          <a:prstGeom prst="rect">
            <a:avLst/>
          </a:prstGeom>
          <a:ln w="0">
            <a:noFill/>
          </a:ln>
        </p:spPr>
      </p:pic>
      <p:sp>
        <p:nvSpPr>
          <p:cNvPr id="586" name="Left Arrow 8"/>
          <p:cNvSpPr/>
          <p:nvPr/>
        </p:nvSpPr>
        <p:spPr>
          <a:xfrm>
            <a:off x="8991720" y="3429000"/>
            <a:ext cx="1294920" cy="609120"/>
          </a:xfrm>
          <a:prstGeom prst="leftArrow">
            <a:avLst>
              <a:gd name="adj1" fmla="val 50000"/>
              <a:gd name="adj2" fmla="val 50000"/>
            </a:avLst>
          </a:prstGeom>
          <a:solidFill>
            <a:schemeClr val="accent3"/>
          </a:solidFill>
          <a:ln w="9525">
            <a:noFill/>
          </a:ln>
        </p:spPr>
        <p:style>
          <a:lnRef idx="0"/>
          <a:fillRef idx="0"/>
          <a:effectRef idx="0"/>
          <a:fontRef idx="minor"/>
        </p:style>
      </p:sp>
      <p:sp>
        <p:nvSpPr>
          <p:cNvPr id="3" name="PlaceHolder 2"/>
          <p:cNvSpPr>
            <a:spLocks noGrp="1"/>
          </p:cNvSpPr>
          <p:nvPr>
            <p:ph type="sldNum" idx="9"/>
          </p:nvPr>
        </p:nvSpPr>
        <p:spPr/>
        <p:txBody>
          <a:bodyPr/>
          <a:p>
            <a:fld id="{E0F21784-360B-4771-892F-90445621C1CC}" type="slidenum">
              <a:t>85</a:t>
            </a:fld>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ea typeface="ＭＳ Ｐゴシック"/>
              </a:rPr>
              <a:t>Why is IE hard on the web?</a:t>
            </a:r>
            <a:endParaRPr b="0" lang="en-US" sz="3600" spc="-1" strike="noStrike">
              <a:solidFill>
                <a:srgbClr val="000000"/>
              </a:solidFill>
              <a:latin typeface="Arial"/>
            </a:endParaRPr>
          </a:p>
        </p:txBody>
      </p:sp>
      <p:pic>
        <p:nvPicPr>
          <p:cNvPr id="588" name="Picture 3" descr=""/>
          <p:cNvPicPr/>
          <p:nvPr/>
        </p:nvPicPr>
        <p:blipFill>
          <a:blip r:embed="rId1"/>
          <a:stretch/>
        </p:blipFill>
        <p:spPr>
          <a:xfrm>
            <a:off x="3657600" y="2209680"/>
            <a:ext cx="6039000" cy="3576960"/>
          </a:xfrm>
          <a:prstGeom prst="rect">
            <a:avLst/>
          </a:prstGeom>
          <a:ln w="0">
            <a:noFill/>
          </a:ln>
        </p:spPr>
      </p:pic>
      <p:sp>
        <p:nvSpPr>
          <p:cNvPr id="589" name="AutoShape 4"/>
          <p:cNvSpPr/>
          <p:nvPr/>
        </p:nvSpPr>
        <p:spPr>
          <a:xfrm>
            <a:off x="2079720" y="4800600"/>
            <a:ext cx="1348920" cy="761760"/>
          </a:xfrm>
          <a:prstGeom prst="rightArrow">
            <a:avLst>
              <a:gd name="adj1" fmla="val 72333"/>
              <a:gd name="adj2" fmla="val 39529"/>
            </a:avLst>
          </a:prstGeom>
          <a:solidFill>
            <a:schemeClr val="accent2"/>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0" lang="en-US" sz="1800" spc="-1" strike="noStrike">
                <a:solidFill>
                  <a:srgbClr val="000000"/>
                </a:solidFill>
                <a:latin typeface="Arial"/>
              </a:rPr>
              <a:t>Need this</a:t>
            </a:r>
            <a:endParaRPr b="0" lang="en-US" sz="1800" spc="-1" strike="noStrike">
              <a:latin typeface="Arial"/>
            </a:endParaRPr>
          </a:p>
          <a:p>
            <a:pPr algn="ctr">
              <a:lnSpc>
                <a:spcPct val="100000"/>
              </a:lnSpc>
              <a:buNone/>
            </a:pPr>
            <a:r>
              <a:rPr b="0" lang="en-US" sz="1800" spc="-1" strike="noStrike">
                <a:solidFill>
                  <a:srgbClr val="000000"/>
                </a:solidFill>
                <a:latin typeface="Arial"/>
              </a:rPr>
              <a:t>price</a:t>
            </a:r>
            <a:endParaRPr b="0" lang="en-US" sz="1800" spc="-1" strike="noStrike">
              <a:latin typeface="Arial"/>
            </a:endParaRPr>
          </a:p>
        </p:txBody>
      </p:sp>
      <p:sp>
        <p:nvSpPr>
          <p:cNvPr id="590" name="AutoShape 5"/>
          <p:cNvSpPr/>
          <p:nvPr/>
        </p:nvSpPr>
        <p:spPr>
          <a:xfrm>
            <a:off x="2090880" y="3581280"/>
            <a:ext cx="1337760" cy="685440"/>
          </a:xfrm>
          <a:prstGeom prst="rightArrow">
            <a:avLst>
              <a:gd name="adj1" fmla="val 50000"/>
              <a:gd name="adj2" fmla="val 40644"/>
            </a:avLst>
          </a:prstGeom>
          <a:solidFill>
            <a:schemeClr val="accent1"/>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0" lang="en-US" sz="2000" spc="-1" strike="noStrike">
                <a:solidFill>
                  <a:srgbClr val="000000"/>
                </a:solidFill>
                <a:latin typeface="Arial"/>
              </a:rPr>
              <a:t>Title</a:t>
            </a:r>
            <a:endParaRPr b="0" lang="en-US" sz="2000" spc="-1" strike="noStrike">
              <a:latin typeface="Arial"/>
            </a:endParaRPr>
          </a:p>
        </p:txBody>
      </p:sp>
      <p:sp>
        <p:nvSpPr>
          <p:cNvPr id="591" name="AutoShape 6"/>
          <p:cNvSpPr/>
          <p:nvPr/>
        </p:nvSpPr>
        <p:spPr>
          <a:xfrm>
            <a:off x="2127240" y="2706120"/>
            <a:ext cx="1301400" cy="798480"/>
          </a:xfrm>
          <a:prstGeom prst="rightArrow">
            <a:avLst>
              <a:gd name="adj1" fmla="val 68370"/>
              <a:gd name="adj2" fmla="val 34923"/>
            </a:avLst>
          </a:prstGeom>
          <a:solidFill>
            <a:srgbClr val="00a000"/>
          </a:solid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buNone/>
            </a:pPr>
            <a:r>
              <a:rPr b="0" lang="en-US" sz="1800" spc="-1" strike="noStrike">
                <a:solidFill>
                  <a:srgbClr val="000000"/>
                </a:solidFill>
                <a:latin typeface="Arial"/>
              </a:rPr>
              <a:t>A book,</a:t>
            </a:r>
            <a:endParaRPr b="0" lang="en-US" sz="1800" spc="-1" strike="noStrike">
              <a:latin typeface="Arial"/>
            </a:endParaRPr>
          </a:p>
          <a:p>
            <a:pPr algn="ctr">
              <a:lnSpc>
                <a:spcPct val="100000"/>
              </a:lnSpc>
              <a:buNone/>
            </a:pPr>
            <a:r>
              <a:rPr b="0" lang="en-US" sz="1800" spc="-1" strike="noStrike">
                <a:solidFill>
                  <a:srgbClr val="000000"/>
                </a:solidFill>
                <a:latin typeface="Arial"/>
              </a:rPr>
              <a:t>Not a toy</a:t>
            </a:r>
            <a:endParaRPr b="0" lang="en-US" sz="1800" spc="-1" strike="noStrike">
              <a:latin typeface="Arial"/>
            </a:endParaRPr>
          </a:p>
        </p:txBody>
      </p:sp>
      <p:sp>
        <p:nvSpPr>
          <p:cNvPr id="3" name="PlaceHolder 2"/>
          <p:cNvSpPr>
            <a:spLocks noGrp="1"/>
          </p:cNvSpPr>
          <p:nvPr>
            <p:ph type="sldNum" idx="9"/>
          </p:nvPr>
        </p:nvSpPr>
        <p:spPr/>
        <p:txBody>
          <a:bodyPr/>
          <a:p>
            <a:fld id="{B0C7947E-014C-4035-B6E8-9224F41038C8}" type="slidenum">
              <a:t>86</a:t>
            </a:fld>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Why doesn’t text search (IR) work?</a:t>
            </a:r>
            <a:endParaRPr b="0" lang="en-US" sz="3600" spc="-1" strike="noStrike">
              <a:solidFill>
                <a:srgbClr val="000000"/>
              </a:solidFill>
              <a:latin typeface="Arial"/>
            </a:endParaRPr>
          </a:p>
        </p:txBody>
      </p:sp>
      <p:sp>
        <p:nvSpPr>
          <p:cNvPr id="59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What you search for in real estate advertisements: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Town/suburb.  You might think easy, but:</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Real estate agents: Coldwell Banker, Mosman</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Phrases: Only 45 minutes from Parramatta</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Multiple property ads have different suburbs in one ad</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Money: </a:t>
            </a:r>
            <a:r>
              <a:rPr b="1" lang="en-US" sz="2000" spc="-1" strike="noStrike">
                <a:solidFill>
                  <a:srgbClr val="d1282e"/>
                </a:solidFill>
                <a:latin typeface="Arial"/>
              </a:rPr>
              <a:t>want a range not a textual match</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Multiple amounts: was $155K, now $145K</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Variations: offers in the high 700s [but not rents for $270]</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Bedrooms: similar issues: br, bdr, beds, B/R</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59420CDE-63C6-497F-9FED-C5019F35FE10}" type="slidenum">
              <a:t>87</a:t>
            </a:fld>
          </a:p>
        </p:txBody>
      </p:sp>
    </p:spTree>
  </p:cSld>
  <mc:AlternateContent>
    <mc:Choice Requires="p14">
      <p:transition spd="slow" p14:dur="2000"/>
    </mc:Choice>
    <mc:Fallback>
      <p:transition spd="slow"/>
    </mc:Fallback>
  </mc:AlternateContent>
  <p:timing>
    <p:tnLst>
      <p:par>
        <p:cTn id="1907" dur="indefinite" restart="never" nodeType="tmRoot">
          <p:childTnLst>
            <p:seq>
              <p:cTn id="1908" dur="indefinite" nodeType="mainSeq">
                <p:childTnLst>
                  <p:par>
                    <p:cTn id="1909" fill="hold">
                      <p:stCondLst>
                        <p:cond delay="indefinite"/>
                      </p:stCondLst>
                      <p:childTnLst>
                        <p:par>
                          <p:cTn id="1910" fill="hold">
                            <p:stCondLst>
                              <p:cond delay="0"/>
                            </p:stCondLst>
                            <p:childTnLst>
                              <p:par>
                                <p:cTn id="1911" nodeType="clickEffect" fill="hold" presetClass="entr" presetID="1">
                                  <p:stCondLst>
                                    <p:cond delay="0"/>
                                  </p:stCondLst>
                                  <p:childTnLst>
                                    <p:set>
                                      <p:cBhvr>
                                        <p:cTn id="1912" dur="1" fill="hold">
                                          <p:stCondLst>
                                            <p:cond delay="0"/>
                                          </p:stCondLst>
                                        </p:cTn>
                                        <p:tgtEl>
                                          <p:spTgt spid="593">
                                            <p:txEl>
                                              <p:pRg st="0" end="0"/>
                                            </p:txEl>
                                          </p:spTgt>
                                        </p:tgtEl>
                                        <p:attrNameLst>
                                          <p:attrName>style.visibility</p:attrName>
                                        </p:attrNameLst>
                                      </p:cBhvr>
                                      <p:to>
                                        <p:strVal val="visible"/>
                                      </p:to>
                                    </p:set>
                                  </p:childTnLst>
                                </p:cTn>
                              </p:par>
                            </p:childTnLst>
                          </p:cTn>
                        </p:par>
                      </p:childTnLst>
                    </p:cTn>
                  </p:par>
                  <p:par>
                    <p:cTn id="1913" fill="hold">
                      <p:stCondLst>
                        <p:cond delay="indefinite"/>
                      </p:stCondLst>
                      <p:childTnLst>
                        <p:par>
                          <p:cTn id="1914" fill="hold">
                            <p:stCondLst>
                              <p:cond delay="0"/>
                            </p:stCondLst>
                            <p:childTnLst>
                              <p:par>
                                <p:cTn id="1915" nodeType="clickEffect" fill="hold" presetClass="entr" presetID="1">
                                  <p:stCondLst>
                                    <p:cond delay="0"/>
                                  </p:stCondLst>
                                  <p:childTnLst>
                                    <p:set>
                                      <p:cBhvr>
                                        <p:cTn id="1916" dur="1" fill="hold">
                                          <p:stCondLst>
                                            <p:cond delay="0"/>
                                          </p:stCondLst>
                                        </p:cTn>
                                        <p:tgtEl>
                                          <p:spTgt spid="593">
                                            <p:txEl>
                                              <p:pRg st="1" end="1"/>
                                            </p:txEl>
                                          </p:spTgt>
                                        </p:tgtEl>
                                        <p:attrNameLst>
                                          <p:attrName>style.visibility</p:attrName>
                                        </p:attrNameLst>
                                      </p:cBhvr>
                                      <p:to>
                                        <p:strVal val="visible"/>
                                      </p:to>
                                    </p:set>
                                  </p:childTnLst>
                                </p:cTn>
                              </p:par>
                              <p:par>
                                <p:cTn id="1917" nodeType="withEffect" fill="hold" presetClass="entr" presetID="1">
                                  <p:stCondLst>
                                    <p:cond delay="0"/>
                                  </p:stCondLst>
                                  <p:childTnLst>
                                    <p:set>
                                      <p:cBhvr>
                                        <p:cTn id="1918" dur="1" fill="hold">
                                          <p:stCondLst>
                                            <p:cond delay="0"/>
                                          </p:stCondLst>
                                        </p:cTn>
                                        <p:tgtEl>
                                          <p:spTgt spid="593">
                                            <p:txEl>
                                              <p:pRg st="2" end="2"/>
                                            </p:txEl>
                                          </p:spTgt>
                                        </p:tgtEl>
                                        <p:attrNameLst>
                                          <p:attrName>style.visibility</p:attrName>
                                        </p:attrNameLst>
                                      </p:cBhvr>
                                      <p:to>
                                        <p:strVal val="visible"/>
                                      </p:to>
                                    </p:set>
                                  </p:childTnLst>
                                </p:cTn>
                              </p:par>
                              <p:par>
                                <p:cTn id="1919" nodeType="withEffect" fill="hold" presetClass="entr" presetID="1">
                                  <p:stCondLst>
                                    <p:cond delay="0"/>
                                  </p:stCondLst>
                                  <p:childTnLst>
                                    <p:set>
                                      <p:cBhvr>
                                        <p:cTn id="1920" dur="1" fill="hold">
                                          <p:stCondLst>
                                            <p:cond delay="0"/>
                                          </p:stCondLst>
                                        </p:cTn>
                                        <p:tgtEl>
                                          <p:spTgt spid="593">
                                            <p:txEl>
                                              <p:pRg st="3" end="3"/>
                                            </p:txEl>
                                          </p:spTgt>
                                        </p:tgtEl>
                                        <p:attrNameLst>
                                          <p:attrName>style.visibility</p:attrName>
                                        </p:attrNameLst>
                                      </p:cBhvr>
                                      <p:to>
                                        <p:strVal val="visible"/>
                                      </p:to>
                                    </p:set>
                                  </p:childTnLst>
                                </p:cTn>
                              </p:par>
                              <p:par>
                                <p:cTn id="1921" nodeType="withEffect" fill="hold" presetClass="entr" presetID="1">
                                  <p:stCondLst>
                                    <p:cond delay="0"/>
                                  </p:stCondLst>
                                  <p:childTnLst>
                                    <p:set>
                                      <p:cBhvr>
                                        <p:cTn id="1922" dur="1" fill="hold">
                                          <p:stCondLst>
                                            <p:cond delay="0"/>
                                          </p:stCondLst>
                                        </p:cTn>
                                        <p:tgtEl>
                                          <p:spTgt spid="593">
                                            <p:txEl>
                                              <p:pRg st="4" end="4"/>
                                            </p:txEl>
                                          </p:spTgt>
                                        </p:tgtEl>
                                        <p:attrNameLst>
                                          <p:attrName>style.visibility</p:attrName>
                                        </p:attrNameLst>
                                      </p:cBhvr>
                                      <p:to>
                                        <p:strVal val="visible"/>
                                      </p:to>
                                    </p:set>
                                  </p:childTnLst>
                                </p:cTn>
                              </p:par>
                            </p:childTnLst>
                          </p:cTn>
                        </p:par>
                      </p:childTnLst>
                    </p:cTn>
                  </p:par>
                  <p:par>
                    <p:cTn id="1923" fill="hold">
                      <p:stCondLst>
                        <p:cond delay="indefinite"/>
                      </p:stCondLst>
                      <p:childTnLst>
                        <p:par>
                          <p:cTn id="1924" fill="hold">
                            <p:stCondLst>
                              <p:cond delay="0"/>
                            </p:stCondLst>
                            <p:childTnLst>
                              <p:par>
                                <p:cTn id="1925" nodeType="clickEffect" fill="hold" presetClass="entr" presetID="1">
                                  <p:stCondLst>
                                    <p:cond delay="0"/>
                                  </p:stCondLst>
                                  <p:childTnLst>
                                    <p:set>
                                      <p:cBhvr>
                                        <p:cTn id="1926" dur="1" fill="hold">
                                          <p:stCondLst>
                                            <p:cond delay="0"/>
                                          </p:stCondLst>
                                        </p:cTn>
                                        <p:tgtEl>
                                          <p:spTgt spid="593">
                                            <p:txEl>
                                              <p:pRg st="5" end="5"/>
                                            </p:txEl>
                                          </p:spTgt>
                                        </p:tgtEl>
                                        <p:attrNameLst>
                                          <p:attrName>style.visibility</p:attrName>
                                        </p:attrNameLst>
                                      </p:cBhvr>
                                      <p:to>
                                        <p:strVal val="visible"/>
                                      </p:to>
                                    </p:set>
                                  </p:childTnLst>
                                </p:cTn>
                              </p:par>
                              <p:par>
                                <p:cTn id="1927" nodeType="withEffect" fill="hold" presetClass="entr" presetID="1">
                                  <p:stCondLst>
                                    <p:cond delay="0"/>
                                  </p:stCondLst>
                                  <p:childTnLst>
                                    <p:set>
                                      <p:cBhvr>
                                        <p:cTn id="1928" dur="1" fill="hold">
                                          <p:stCondLst>
                                            <p:cond delay="0"/>
                                          </p:stCondLst>
                                        </p:cTn>
                                        <p:tgtEl>
                                          <p:spTgt spid="593">
                                            <p:txEl>
                                              <p:pRg st="6" end="6"/>
                                            </p:txEl>
                                          </p:spTgt>
                                        </p:tgtEl>
                                        <p:attrNameLst>
                                          <p:attrName>style.visibility</p:attrName>
                                        </p:attrNameLst>
                                      </p:cBhvr>
                                      <p:to>
                                        <p:strVal val="visible"/>
                                      </p:to>
                                    </p:set>
                                  </p:childTnLst>
                                </p:cTn>
                              </p:par>
                              <p:par>
                                <p:cTn id="1929" nodeType="withEffect" fill="hold" presetClass="entr" presetID="1">
                                  <p:stCondLst>
                                    <p:cond delay="0"/>
                                  </p:stCondLst>
                                  <p:childTnLst>
                                    <p:set>
                                      <p:cBhvr>
                                        <p:cTn id="1930" dur="1" fill="hold">
                                          <p:stCondLst>
                                            <p:cond delay="0"/>
                                          </p:stCondLst>
                                        </p:cTn>
                                        <p:tgtEl>
                                          <p:spTgt spid="593">
                                            <p:txEl>
                                              <p:pRg st="7" end="7"/>
                                            </p:txEl>
                                          </p:spTgt>
                                        </p:tgtEl>
                                        <p:attrNameLst>
                                          <p:attrName>style.visibility</p:attrName>
                                        </p:attrNameLst>
                                      </p:cBhvr>
                                      <p:to>
                                        <p:strVal val="visible"/>
                                      </p:to>
                                    </p:set>
                                  </p:childTnLst>
                                </p:cTn>
                              </p:par>
                            </p:childTnLst>
                          </p:cTn>
                        </p:par>
                      </p:childTnLst>
                    </p:cTn>
                  </p:par>
                  <p:par>
                    <p:cTn id="1931" fill="hold">
                      <p:stCondLst>
                        <p:cond delay="indefinite"/>
                      </p:stCondLst>
                      <p:childTnLst>
                        <p:par>
                          <p:cTn id="1932" fill="hold">
                            <p:stCondLst>
                              <p:cond delay="0"/>
                            </p:stCondLst>
                            <p:childTnLst>
                              <p:par>
                                <p:cTn id="1933" nodeType="clickEffect" fill="hold" presetClass="entr" presetID="1">
                                  <p:stCondLst>
                                    <p:cond delay="0"/>
                                  </p:stCondLst>
                                  <p:childTnLst>
                                    <p:set>
                                      <p:cBhvr>
                                        <p:cTn id="1934" dur="1" fill="hold">
                                          <p:stCondLst>
                                            <p:cond delay="0"/>
                                          </p:stCondLst>
                                        </p:cTn>
                                        <p:tgtEl>
                                          <p:spTgt spid="59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ea typeface="ＭＳ Ｐゴシック"/>
              </a:rPr>
              <a:t>Named Entity Recognition (NER)</a:t>
            </a:r>
            <a:endParaRPr b="0" lang="en-US" sz="3600" spc="-1" strike="noStrike">
              <a:solidFill>
                <a:srgbClr val="000000"/>
              </a:solidFill>
              <a:latin typeface="Arial"/>
            </a:endParaRPr>
          </a:p>
        </p:txBody>
      </p:sp>
      <p:sp>
        <p:nvSpPr>
          <p:cNvPr id="595" name="PlaceHolder 2"/>
          <p:cNvSpPr>
            <a:spLocks noGrp="1"/>
          </p:cNvSpPr>
          <p:nvPr>
            <p:ph/>
          </p:nvPr>
        </p:nvSpPr>
        <p:spPr>
          <a:xfrm>
            <a:off x="1828800" y="1722240"/>
            <a:ext cx="7162560" cy="382104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ea typeface="ＭＳ Ｐゴシック"/>
              </a:rPr>
              <a:t>A very important sub-task: </a:t>
            </a:r>
            <a:r>
              <a:rPr b="1" lang="en-US" sz="2000" spc="-1" strike="noStrike">
                <a:solidFill>
                  <a:srgbClr val="7a7a7a"/>
                </a:solidFill>
                <a:latin typeface="Arial"/>
                <a:ea typeface="ＭＳ Ｐゴシック"/>
              </a:rPr>
              <a:t>find</a:t>
            </a:r>
            <a:r>
              <a:rPr b="1" lang="en-US" sz="2000" spc="-1" strike="noStrike">
                <a:solidFill>
                  <a:srgbClr val="000000"/>
                </a:solidFill>
                <a:latin typeface="Arial"/>
                <a:ea typeface="ＭＳ Ｐゴシック"/>
              </a:rPr>
              <a:t> and </a:t>
            </a:r>
            <a:r>
              <a:rPr b="1" lang="en-US" sz="2000" spc="-1" strike="noStrike">
                <a:solidFill>
                  <a:srgbClr val="f5c201"/>
                </a:solidFill>
                <a:latin typeface="Arial"/>
                <a:ea typeface="ＭＳ Ｐゴシック"/>
              </a:rPr>
              <a:t>classify</a:t>
            </a:r>
            <a:r>
              <a:rPr b="1" lang="en-US" sz="2000" spc="-1" strike="noStrike">
                <a:solidFill>
                  <a:srgbClr val="000000"/>
                </a:solidFill>
                <a:latin typeface="Arial"/>
                <a:ea typeface="ＭＳ Ｐゴシック"/>
              </a:rPr>
              <a:t> names in text</a:t>
            </a:r>
            <a:endParaRPr b="1" lang="en-US" sz="2000" spc="-1" strike="noStrike">
              <a:solidFill>
                <a:srgbClr val="000000"/>
              </a:solidFill>
              <a:latin typeface="Arial"/>
            </a:endParaRPr>
          </a:p>
        </p:txBody>
      </p:sp>
      <p:pic>
        <p:nvPicPr>
          <p:cNvPr id="596" name="Picture 2" descr="mage result for named entity recognition"/>
          <p:cNvPicPr/>
          <p:nvPr/>
        </p:nvPicPr>
        <p:blipFill>
          <a:blip r:embed="rId1"/>
          <a:stretch/>
        </p:blipFill>
        <p:spPr>
          <a:xfrm>
            <a:off x="1697040" y="2647440"/>
            <a:ext cx="8960040" cy="3990240"/>
          </a:xfrm>
          <a:prstGeom prst="rect">
            <a:avLst/>
          </a:prstGeom>
          <a:ln w="0">
            <a:noFill/>
          </a:ln>
        </p:spPr>
      </p:pic>
      <p:sp>
        <p:nvSpPr>
          <p:cNvPr id="4" name="PlaceHolder 3"/>
          <p:cNvSpPr>
            <a:spLocks noGrp="1"/>
          </p:cNvSpPr>
          <p:nvPr>
            <p:ph type="sldNum" idx="6"/>
          </p:nvPr>
        </p:nvSpPr>
        <p:spPr/>
        <p:txBody>
          <a:bodyPr/>
          <a:p>
            <a:fld id="{3677DBA9-CC36-429A-99D0-97A3C3F9D98E}" type="slidenum">
              <a:t>88</a:t>
            </a:fld>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Named Entity Recognition (NER)</a:t>
            </a:r>
            <a:endParaRPr b="0" lang="en-US" sz="3600" spc="-1" strike="noStrike">
              <a:solidFill>
                <a:srgbClr val="000000"/>
              </a:solidFill>
              <a:latin typeface="Arial"/>
            </a:endParaRPr>
          </a:p>
        </p:txBody>
      </p:sp>
      <p:sp>
        <p:nvSpPr>
          <p:cNvPr id="598"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The uses: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Named entities can be indexed, linked off, etc.</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Sentiment can be attributed to companies or products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 lot of IE relations are associations between named entities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For question answering, answers are often named entities.</a:t>
            </a:r>
            <a:endParaRPr b="0" lang="en-US" sz="2000" spc="-1" strike="noStrike">
              <a:solidFill>
                <a:srgbClr val="000000"/>
              </a:solidFill>
              <a:latin typeface="Arial"/>
            </a:endParaRPr>
          </a:p>
          <a:p>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Concretely:</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Many web pages tag various entities, with links to bio or topic pages, etc.</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Reuters’ OpenCalais, Evri, AlchemyAPI, Yahoo’s Term Extraction, …</a:t>
            </a:r>
            <a:endParaRPr b="0" lang="en-US" sz="18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Apple/Google/Microsoft/… smart recognizers for document content</a:t>
            </a:r>
            <a:endParaRPr b="0" lang="en-US" sz="2000" spc="-1" strike="noStrike">
              <a:solidFill>
                <a:srgbClr val="000000"/>
              </a:solidFill>
              <a:latin typeface="Arial"/>
            </a:endParaRPr>
          </a:p>
        </p:txBody>
      </p:sp>
      <p:sp>
        <p:nvSpPr>
          <p:cNvPr id="4" name="PlaceHolder 3"/>
          <p:cNvSpPr>
            <a:spLocks noGrp="1"/>
          </p:cNvSpPr>
          <p:nvPr>
            <p:ph type="sldNum" idx="6"/>
          </p:nvPr>
        </p:nvSpPr>
        <p:spPr/>
        <p:txBody>
          <a:bodyPr/>
          <a:p>
            <a:fld id="{7A161B20-DC50-415B-8EB7-642D75256D19}" type="slidenum">
              <a:t>89</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a:t>
            </a:r>
            <a:r>
              <a:rPr b="0" lang="en-US" sz="3600" spc="-60" strike="noStrike" cap="all">
                <a:solidFill>
                  <a:srgbClr val="d1282e"/>
                </a:solidFill>
                <a:latin typeface="Arial Black"/>
              </a:rPr>
              <a:t>L</a:t>
            </a:r>
            <a:r>
              <a:rPr b="0" lang="en-US" sz="3600" spc="-60" strike="noStrike" cap="all">
                <a:solidFill>
                  <a:srgbClr val="d1282e"/>
                </a:solidFill>
                <a:latin typeface="Arial Black"/>
              </a:rPr>
              <a:t>P </a:t>
            </a:r>
            <a:r>
              <a:rPr b="0" lang="en-US" sz="3600" spc="-60" strike="noStrike" cap="all">
                <a:solidFill>
                  <a:srgbClr val="d1282e"/>
                </a:solidFill>
                <a:latin typeface="Arial Black"/>
              </a:rPr>
              <a:t>i</a:t>
            </a:r>
            <a:r>
              <a:rPr b="0" lang="en-US" sz="3600" spc="-60" strike="noStrike" cap="all">
                <a:solidFill>
                  <a:srgbClr val="d1282e"/>
                </a:solidFill>
                <a:latin typeface="Arial Black"/>
              </a:rPr>
              <a:t>n</a:t>
            </a:r>
            <a:r>
              <a:rPr b="0" lang="en-US" sz="3600" spc="-60" strike="noStrike" cap="all">
                <a:solidFill>
                  <a:srgbClr val="d1282e"/>
                </a:solidFill>
                <a:latin typeface="Arial Black"/>
              </a:rPr>
              <a:t> </a:t>
            </a:r>
            <a:r>
              <a:rPr b="0" lang="en-US" sz="3600" spc="-60" strike="noStrike" cap="all">
                <a:solidFill>
                  <a:srgbClr val="d1282e"/>
                </a:solidFill>
                <a:latin typeface="Arial Black"/>
              </a:rPr>
              <a:t>D</a:t>
            </a:r>
            <a:r>
              <a:rPr b="0" lang="en-US" sz="3600" spc="-60" strike="noStrike" cap="all">
                <a:solidFill>
                  <a:srgbClr val="d1282e"/>
                </a:solidFill>
                <a:latin typeface="Arial Black"/>
              </a:rPr>
              <a:t>a</a:t>
            </a:r>
            <a:r>
              <a:rPr b="0" lang="en-US" sz="3600" spc="-60" strike="noStrike" cap="all">
                <a:solidFill>
                  <a:srgbClr val="d1282e"/>
                </a:solidFill>
                <a:latin typeface="Arial Black"/>
              </a:rPr>
              <a:t>t</a:t>
            </a:r>
            <a:r>
              <a:rPr b="0" lang="en-US" sz="3600" spc="-60" strike="noStrike" cap="all">
                <a:solidFill>
                  <a:srgbClr val="d1282e"/>
                </a:solidFill>
                <a:latin typeface="Arial Black"/>
              </a:rPr>
              <a:t>a </a:t>
            </a:r>
            <a:r>
              <a:rPr b="0" lang="en-US" sz="3600" spc="-60" strike="noStrike" cap="all">
                <a:solidFill>
                  <a:srgbClr val="d1282e"/>
                </a:solidFill>
                <a:latin typeface="Arial Black"/>
              </a:rPr>
              <a:t>S</a:t>
            </a:r>
            <a:r>
              <a:rPr b="0" lang="en-US" sz="3600" spc="-60" strike="noStrike" cap="all">
                <a:solidFill>
                  <a:srgbClr val="d1282e"/>
                </a:solidFill>
                <a:latin typeface="Arial Black"/>
              </a:rPr>
              <a:t>c</a:t>
            </a:r>
            <a:r>
              <a:rPr b="0" lang="en-US" sz="3600" spc="-60" strike="noStrike" cap="all">
                <a:solidFill>
                  <a:srgbClr val="d1282e"/>
                </a:solidFill>
                <a:latin typeface="Arial Black"/>
              </a:rPr>
              <a:t>i</a:t>
            </a:r>
            <a:r>
              <a:rPr b="0" lang="en-US" sz="3600" spc="-60" strike="noStrike" cap="all">
                <a:solidFill>
                  <a:srgbClr val="d1282e"/>
                </a:solidFill>
                <a:latin typeface="Arial Black"/>
              </a:rPr>
              <a:t>e</a:t>
            </a:r>
            <a:r>
              <a:rPr b="0" lang="en-US" sz="3600" spc="-60" strike="noStrike" cap="all">
                <a:solidFill>
                  <a:srgbClr val="d1282e"/>
                </a:solidFill>
                <a:latin typeface="Arial Black"/>
              </a:rPr>
              <a:t>n</a:t>
            </a:r>
            <a:r>
              <a:rPr b="0" lang="en-US" sz="3600" spc="-60" strike="noStrike" cap="all">
                <a:solidFill>
                  <a:srgbClr val="d1282e"/>
                </a:solidFill>
                <a:latin typeface="Arial Black"/>
              </a:rPr>
              <a:t>c</a:t>
            </a:r>
            <a:r>
              <a:rPr b="0" lang="en-US" sz="3600" spc="-60" strike="noStrike" cap="all">
                <a:solidFill>
                  <a:srgbClr val="d1282e"/>
                </a:solidFill>
                <a:latin typeface="Arial Black"/>
              </a:rPr>
              <a:t>e</a:t>
            </a:r>
            <a:endParaRPr b="0" lang="en-US" sz="3600" spc="-1" strike="noStrike">
              <a:solidFill>
                <a:srgbClr val="000000"/>
              </a:solidFill>
              <a:latin typeface="Arial"/>
            </a:endParaRPr>
          </a:p>
        </p:txBody>
      </p:sp>
      <p:sp>
        <p:nvSpPr>
          <p:cNvPr id="16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In Mini-Project #1, you used </a:t>
            </a:r>
            <a:r>
              <a:rPr b="1" lang="en-US" sz="2000" spc="-1" strike="noStrike">
                <a:solidFill>
                  <a:srgbClr val="000000"/>
                </a:solidFill>
                <a:latin typeface="Courier New"/>
                <a:ea typeface="Courier New"/>
              </a:rPr>
              <a:t>requests</a:t>
            </a:r>
            <a:r>
              <a:rPr b="1" lang="en-US" sz="2000" spc="-1" strike="noStrike">
                <a:solidFill>
                  <a:srgbClr val="000000"/>
                </a:solidFill>
                <a:latin typeface="Arial"/>
                <a:ea typeface="Courier New"/>
              </a:rPr>
              <a:t> and </a:t>
            </a:r>
            <a:r>
              <a:rPr b="1" lang="en-US" sz="2000" spc="-1" strike="noStrike">
                <a:solidFill>
                  <a:srgbClr val="000000"/>
                </a:solidFill>
                <a:latin typeface="Courier New"/>
                <a:ea typeface="Courier New"/>
              </a:rPr>
              <a:t>BeautifulSoup</a:t>
            </a:r>
            <a:r>
              <a:rPr b="1" lang="en-US" sz="2000" spc="-1" strike="noStrike">
                <a:solidFill>
                  <a:srgbClr val="000000"/>
                </a:solidFill>
                <a:latin typeface="Arial"/>
                <a:ea typeface="Courier New"/>
              </a:rPr>
              <a:t> to scrape structured data from the web</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ea typeface="Courier New"/>
              </a:rPr>
              <a:t>Lots of data come as unstructured free text: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Courier New"/>
              </a:rPr>
              <a:t>Facebook posts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Courier New"/>
              </a:rPr>
              <a:t>Amazon Reviews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Courier New"/>
              </a:rPr>
              <a:t>Wikileaks dump</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ea typeface="Courier New"/>
              </a:rPr>
              <a:t>Data science: want to get some </a:t>
            </a:r>
            <a:r>
              <a:rPr b="1" lang="en-US" sz="2000" spc="-1" strike="noStrike">
                <a:solidFill>
                  <a:srgbClr val="d1282e"/>
                </a:solidFill>
                <a:latin typeface="Arial"/>
                <a:ea typeface="Courier New"/>
              </a:rPr>
              <a:t>meaningful information</a:t>
            </a:r>
            <a:r>
              <a:rPr b="1" lang="en-US" sz="2000" spc="-1" strike="noStrike">
                <a:solidFill>
                  <a:srgbClr val="000000"/>
                </a:solidFill>
                <a:latin typeface="Arial"/>
                <a:ea typeface="Courier New"/>
              </a:rPr>
              <a:t> from unstructured text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ea typeface="Courier New"/>
              </a:rPr>
              <a:t>Need to get </a:t>
            </a:r>
            <a:r>
              <a:rPr b="0" lang="en-US" sz="2000" spc="-1" strike="noStrike">
                <a:solidFill>
                  <a:srgbClr val="d1282e"/>
                </a:solidFill>
                <a:latin typeface="Arial"/>
                <a:ea typeface="Courier New"/>
              </a:rPr>
              <a:t>some level</a:t>
            </a:r>
            <a:r>
              <a:rPr b="0" lang="en-US" sz="2000" spc="-1" strike="noStrike">
                <a:solidFill>
                  <a:srgbClr val="000000"/>
                </a:solidFill>
                <a:latin typeface="Arial"/>
                <a:ea typeface="Courier New"/>
              </a:rPr>
              <a:t> of understanding what the text says</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1FB3E89A-AFB9-44F0-9AF3-5A078C7E4238}" type="slidenum">
              <a:t>9</a:t>
            </a:fld>
          </a:p>
        </p:txBody>
      </p:sp>
    </p:spTree>
  </p:cSld>
  <mc:AlternateContent>
    <mc:Choice Requires="p14">
      <p:transition spd="slow" p14:dur="2000"/>
    </mc:Choice>
    <mc:Fallback>
      <p:transition spd="slow"/>
    </mc:Fallback>
  </mc:AlternateContent>
  <p:timing>
    <p:tnLst>
      <p:par>
        <p:cTn id="181" dur="indefinite" restart="never" nodeType="tmRoot">
          <p:childTnLst>
            <p:seq>
              <p:cTn id="182" dur="indefinite" nodeType="mainSeq">
                <p:childTnLst>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167">
                                            <p:txEl>
                                              <p:pRg st="1" end="1"/>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16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Essential.thmx</Template>
  <TotalTime>16890</TotalTime>
  <Application>LibreOffice/7.3.1.3$Linux_X86_64 LibreOffice_project/30$Build-3</Application>
  <AppVersion>15.0000</AppVersion>
  <Words>7512</Words>
  <Paragraphs>1273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2013-03-05T15:39:19Z</dcterms:created>
  <dc:creator>John Dickerson</dc:creator>
  <dc:description/>
  <dc:language>en-US</dc:language>
  <cp:lastModifiedBy/>
  <cp:lastPrinted>2019-09-11T18:15:05Z</cp:lastPrinted>
  <dcterms:modified xsi:type="dcterms:W3CDTF">2022-03-14T14:20:44Z</dcterms:modified>
  <cp:revision>2035</cp:revision>
  <dc:subject/>
  <dc:title>Kidney Exchange at CMU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33</vt:i4>
  </property>
  <property fmtid="{D5CDD505-2E9C-101B-9397-08002B2CF9AE}" pid="3" name="PresentationFormat">
    <vt:lpwstr>Widescreen</vt:lpwstr>
  </property>
  <property fmtid="{D5CDD505-2E9C-101B-9397-08002B2CF9AE}" pid="4" name="Slides">
    <vt:i4>89</vt:i4>
  </property>
</Properties>
</file>